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730" r:id="rId2"/>
    <p:sldId id="258" r:id="rId3"/>
    <p:sldId id="726" r:id="rId4"/>
    <p:sldId id="260" r:id="rId5"/>
    <p:sldId id="262" r:id="rId6"/>
    <p:sldId id="289" r:id="rId7"/>
    <p:sldId id="731" r:id="rId8"/>
    <p:sldId id="701" r:id="rId9"/>
    <p:sldId id="305" r:id="rId10"/>
    <p:sldId id="286" r:id="rId11"/>
    <p:sldId id="290" r:id="rId12"/>
    <p:sldId id="261" r:id="rId13"/>
    <p:sldId id="273" r:id="rId14"/>
    <p:sldId id="280" r:id="rId15"/>
    <p:sldId id="269" r:id="rId16"/>
    <p:sldId id="283" r:id="rId17"/>
    <p:sldId id="284" r:id="rId18"/>
    <p:sldId id="285" r:id="rId19"/>
    <p:sldId id="287" r:id="rId20"/>
    <p:sldId id="292" r:id="rId21"/>
    <p:sldId id="293" r:id="rId22"/>
    <p:sldId id="270" r:id="rId23"/>
    <p:sldId id="300" r:id="rId24"/>
    <p:sldId id="301" r:id="rId25"/>
    <p:sldId id="274" r:id="rId26"/>
    <p:sldId id="727" r:id="rId27"/>
    <p:sldId id="728" r:id="rId28"/>
    <p:sldId id="278" r:id="rId29"/>
    <p:sldId id="303" r:id="rId30"/>
    <p:sldId id="275"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pos="1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69091" autoAdjust="0"/>
  </p:normalViewPr>
  <p:slideViewPr>
    <p:cSldViewPr>
      <p:cViewPr varScale="1">
        <p:scale>
          <a:sx n="108" d="100"/>
          <a:sy n="108" d="100"/>
        </p:scale>
        <p:origin x="120" y="156"/>
      </p:cViewPr>
      <p:guideLst>
        <p:guide orient="horz" pos="4224"/>
        <p:guide pos="192"/>
      </p:guideLst>
    </p:cSldViewPr>
  </p:slideViewPr>
  <p:notesTextViewPr>
    <p:cViewPr>
      <p:scale>
        <a:sx n="1" d="1"/>
        <a:sy n="1" d="1"/>
      </p:scale>
      <p:origin x="0" y="0"/>
    </p:cViewPr>
  </p:notesTextViewPr>
  <p:notesViewPr>
    <p:cSldViewPr>
      <p:cViewPr varScale="1">
        <p:scale>
          <a:sx n="65" d="100"/>
          <a:sy n="65" d="100"/>
        </p:scale>
        <p:origin x="3125"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9AF185-C0C3-4D64-99D7-E3AF77C1BE35}" type="doc">
      <dgm:prSet loTypeId="urn:microsoft.com/office/officeart/2008/layout/LinedList" loCatId="list" qsTypeId="urn:microsoft.com/office/officeart/2005/8/quickstyle/simple3" qsCatId="simple" csTypeId="urn:microsoft.com/office/officeart/2005/8/colors/colorful5" csCatId="colorful"/>
      <dgm:spPr/>
      <dgm:t>
        <a:bodyPr/>
        <a:lstStyle/>
        <a:p>
          <a:endParaRPr lang="en-US"/>
        </a:p>
      </dgm:t>
    </dgm:pt>
    <dgm:pt modelId="{FC754AC7-CD32-45D6-BC21-CEC43CC59977}">
      <dgm:prSet/>
      <dgm:spPr/>
      <dgm:t>
        <a:bodyPr/>
        <a:lstStyle/>
        <a:p>
          <a:r>
            <a:rPr lang="en-US"/>
            <a:t>never asks for your full Social Security number; </a:t>
          </a:r>
        </a:p>
      </dgm:t>
    </dgm:pt>
    <dgm:pt modelId="{6AACE585-26EE-4ACC-963A-5C0C34FD4DCB}" type="parTrans" cxnId="{580C54B5-5C0B-4E75-AF3C-0B2EF9CFA220}">
      <dgm:prSet/>
      <dgm:spPr/>
      <dgm:t>
        <a:bodyPr/>
        <a:lstStyle/>
        <a:p>
          <a:endParaRPr lang="en-US"/>
        </a:p>
      </dgm:t>
    </dgm:pt>
    <dgm:pt modelId="{E14503AF-5970-460F-9F1D-B9843F32083F}" type="sibTrans" cxnId="{580C54B5-5C0B-4E75-AF3C-0B2EF9CFA220}">
      <dgm:prSet/>
      <dgm:spPr/>
      <dgm:t>
        <a:bodyPr/>
        <a:lstStyle/>
        <a:p>
          <a:endParaRPr lang="en-US"/>
        </a:p>
      </dgm:t>
    </dgm:pt>
    <dgm:pt modelId="{247BBA33-C5BA-429F-9945-E7805ACD503A}">
      <dgm:prSet/>
      <dgm:spPr/>
      <dgm:t>
        <a:bodyPr/>
        <a:lstStyle/>
        <a:p>
          <a:r>
            <a:rPr lang="en-US"/>
            <a:t>never asks for money or a donation; </a:t>
          </a:r>
        </a:p>
      </dgm:t>
    </dgm:pt>
    <dgm:pt modelId="{99C7114A-4C32-4055-84BA-BD52B5FBDEB4}" type="parTrans" cxnId="{2200B310-B5A5-454D-AC13-5A68130C5C62}">
      <dgm:prSet/>
      <dgm:spPr/>
      <dgm:t>
        <a:bodyPr/>
        <a:lstStyle/>
        <a:p>
          <a:endParaRPr lang="en-US"/>
        </a:p>
      </dgm:t>
    </dgm:pt>
    <dgm:pt modelId="{05B0342A-1978-46EF-A450-FD92E4FAD723}" type="sibTrans" cxnId="{2200B310-B5A5-454D-AC13-5A68130C5C62}">
      <dgm:prSet/>
      <dgm:spPr/>
      <dgm:t>
        <a:bodyPr/>
        <a:lstStyle/>
        <a:p>
          <a:endParaRPr lang="en-US"/>
        </a:p>
      </dgm:t>
    </dgm:pt>
    <dgm:pt modelId="{32C8F156-569A-4BBC-8A01-0D4B88E85EC6}">
      <dgm:prSet/>
      <dgm:spPr/>
      <dgm:t>
        <a:bodyPr/>
        <a:lstStyle/>
        <a:p>
          <a:r>
            <a:rPr lang="en-US"/>
            <a:t>never sends requests on behalf of a political party; </a:t>
          </a:r>
        </a:p>
      </dgm:t>
    </dgm:pt>
    <dgm:pt modelId="{BB175983-50A9-45CD-917C-E61171E6C231}" type="parTrans" cxnId="{8E552736-B145-44D4-A344-DFC2C178BA7C}">
      <dgm:prSet/>
      <dgm:spPr/>
      <dgm:t>
        <a:bodyPr/>
        <a:lstStyle/>
        <a:p>
          <a:endParaRPr lang="en-US"/>
        </a:p>
      </dgm:t>
    </dgm:pt>
    <dgm:pt modelId="{9EFE1B60-316D-49B4-BF60-99894F928541}" type="sibTrans" cxnId="{8E552736-B145-44D4-A344-DFC2C178BA7C}">
      <dgm:prSet/>
      <dgm:spPr/>
      <dgm:t>
        <a:bodyPr/>
        <a:lstStyle/>
        <a:p>
          <a:endParaRPr lang="en-US"/>
        </a:p>
      </dgm:t>
    </dgm:pt>
    <dgm:pt modelId="{A7EB53D6-C21E-46C8-9CE8-8329BB86768B}">
      <dgm:prSet/>
      <dgm:spPr/>
      <dgm:t>
        <a:bodyPr/>
        <a:lstStyle/>
        <a:p>
          <a:r>
            <a:rPr lang="en-US"/>
            <a:t>never requests PIN codes, passwords or similar access information for credit cards, banks or other financial accounts.</a:t>
          </a:r>
        </a:p>
      </dgm:t>
    </dgm:pt>
    <dgm:pt modelId="{7D2B4934-2BE9-4688-B904-9634E68E6F06}" type="parTrans" cxnId="{283597AC-ACAF-4076-9A18-28C1AC219AB8}">
      <dgm:prSet/>
      <dgm:spPr/>
      <dgm:t>
        <a:bodyPr/>
        <a:lstStyle/>
        <a:p>
          <a:endParaRPr lang="en-US"/>
        </a:p>
      </dgm:t>
    </dgm:pt>
    <dgm:pt modelId="{4AA5F8E1-A0A5-4E3A-9741-CBEE1D288EBC}" type="sibTrans" cxnId="{283597AC-ACAF-4076-9A18-28C1AC219AB8}">
      <dgm:prSet/>
      <dgm:spPr/>
      <dgm:t>
        <a:bodyPr/>
        <a:lstStyle/>
        <a:p>
          <a:endParaRPr lang="en-US"/>
        </a:p>
      </dgm:t>
    </dgm:pt>
    <dgm:pt modelId="{BDC2B1D3-4AC9-D543-BBB8-80E3910EAC52}" type="pres">
      <dgm:prSet presAssocID="{A79AF185-C0C3-4D64-99D7-E3AF77C1BE35}" presName="vert0" presStyleCnt="0">
        <dgm:presLayoutVars>
          <dgm:dir/>
          <dgm:animOne val="branch"/>
          <dgm:animLvl val="lvl"/>
        </dgm:presLayoutVars>
      </dgm:prSet>
      <dgm:spPr/>
    </dgm:pt>
    <dgm:pt modelId="{A6B9DA89-1303-D841-B636-FF675C30FA0A}" type="pres">
      <dgm:prSet presAssocID="{FC754AC7-CD32-45D6-BC21-CEC43CC59977}" presName="thickLine" presStyleLbl="alignNode1" presStyleIdx="0" presStyleCnt="4"/>
      <dgm:spPr/>
    </dgm:pt>
    <dgm:pt modelId="{AB277442-BEB7-504F-AE51-D29FF520B0EB}" type="pres">
      <dgm:prSet presAssocID="{FC754AC7-CD32-45D6-BC21-CEC43CC59977}" presName="horz1" presStyleCnt="0"/>
      <dgm:spPr/>
    </dgm:pt>
    <dgm:pt modelId="{85BFF33B-E013-F84E-A85B-7A07CD285F43}" type="pres">
      <dgm:prSet presAssocID="{FC754AC7-CD32-45D6-BC21-CEC43CC59977}" presName="tx1" presStyleLbl="revTx" presStyleIdx="0" presStyleCnt="4"/>
      <dgm:spPr/>
    </dgm:pt>
    <dgm:pt modelId="{EDC7770B-2F48-C644-9ED1-15A237133743}" type="pres">
      <dgm:prSet presAssocID="{FC754AC7-CD32-45D6-BC21-CEC43CC59977}" presName="vert1" presStyleCnt="0"/>
      <dgm:spPr/>
    </dgm:pt>
    <dgm:pt modelId="{EE4E2552-F74A-B540-987D-31AD3071FEC6}" type="pres">
      <dgm:prSet presAssocID="{247BBA33-C5BA-429F-9945-E7805ACD503A}" presName="thickLine" presStyleLbl="alignNode1" presStyleIdx="1" presStyleCnt="4"/>
      <dgm:spPr/>
    </dgm:pt>
    <dgm:pt modelId="{D20190CD-1374-EC48-998B-E60CFB558475}" type="pres">
      <dgm:prSet presAssocID="{247BBA33-C5BA-429F-9945-E7805ACD503A}" presName="horz1" presStyleCnt="0"/>
      <dgm:spPr/>
    </dgm:pt>
    <dgm:pt modelId="{616BF510-F764-4446-B241-631A09B81545}" type="pres">
      <dgm:prSet presAssocID="{247BBA33-C5BA-429F-9945-E7805ACD503A}" presName="tx1" presStyleLbl="revTx" presStyleIdx="1" presStyleCnt="4"/>
      <dgm:spPr/>
    </dgm:pt>
    <dgm:pt modelId="{72C154A1-AD61-A94E-86A4-72CF4413786E}" type="pres">
      <dgm:prSet presAssocID="{247BBA33-C5BA-429F-9945-E7805ACD503A}" presName="vert1" presStyleCnt="0"/>
      <dgm:spPr/>
    </dgm:pt>
    <dgm:pt modelId="{8D07D304-3F54-D348-9C68-E9363FAF306F}" type="pres">
      <dgm:prSet presAssocID="{32C8F156-569A-4BBC-8A01-0D4B88E85EC6}" presName="thickLine" presStyleLbl="alignNode1" presStyleIdx="2" presStyleCnt="4"/>
      <dgm:spPr/>
    </dgm:pt>
    <dgm:pt modelId="{D4BE5AE9-A17E-174F-A5BC-53835135218A}" type="pres">
      <dgm:prSet presAssocID="{32C8F156-569A-4BBC-8A01-0D4B88E85EC6}" presName="horz1" presStyleCnt="0"/>
      <dgm:spPr/>
    </dgm:pt>
    <dgm:pt modelId="{0B375961-8974-4C4F-9F24-EAABA11AC877}" type="pres">
      <dgm:prSet presAssocID="{32C8F156-569A-4BBC-8A01-0D4B88E85EC6}" presName="tx1" presStyleLbl="revTx" presStyleIdx="2" presStyleCnt="4"/>
      <dgm:spPr/>
    </dgm:pt>
    <dgm:pt modelId="{BFCA9F53-CE91-6A4F-A9D1-49CDC8593D37}" type="pres">
      <dgm:prSet presAssocID="{32C8F156-569A-4BBC-8A01-0D4B88E85EC6}" presName="vert1" presStyleCnt="0"/>
      <dgm:spPr/>
    </dgm:pt>
    <dgm:pt modelId="{73F21E65-B075-BE4E-A60E-9B07B741EE53}" type="pres">
      <dgm:prSet presAssocID="{A7EB53D6-C21E-46C8-9CE8-8329BB86768B}" presName="thickLine" presStyleLbl="alignNode1" presStyleIdx="3" presStyleCnt="4"/>
      <dgm:spPr/>
    </dgm:pt>
    <dgm:pt modelId="{A3FE723A-6CA2-454F-ABCA-E5FC94A9249F}" type="pres">
      <dgm:prSet presAssocID="{A7EB53D6-C21E-46C8-9CE8-8329BB86768B}" presName="horz1" presStyleCnt="0"/>
      <dgm:spPr/>
    </dgm:pt>
    <dgm:pt modelId="{A513ADCF-9035-EC43-B61B-0EB1248EA798}" type="pres">
      <dgm:prSet presAssocID="{A7EB53D6-C21E-46C8-9CE8-8329BB86768B}" presName="tx1" presStyleLbl="revTx" presStyleIdx="3" presStyleCnt="4"/>
      <dgm:spPr/>
    </dgm:pt>
    <dgm:pt modelId="{7D4C7CEC-E7CC-7A4A-9C96-8787BDE8E825}" type="pres">
      <dgm:prSet presAssocID="{A7EB53D6-C21E-46C8-9CE8-8329BB86768B}" presName="vert1" presStyleCnt="0"/>
      <dgm:spPr/>
    </dgm:pt>
  </dgm:ptLst>
  <dgm:cxnLst>
    <dgm:cxn modelId="{2200B310-B5A5-454D-AC13-5A68130C5C62}" srcId="{A79AF185-C0C3-4D64-99D7-E3AF77C1BE35}" destId="{247BBA33-C5BA-429F-9945-E7805ACD503A}" srcOrd="1" destOrd="0" parTransId="{99C7114A-4C32-4055-84BA-BD52B5FBDEB4}" sibTransId="{05B0342A-1978-46EF-A450-FD92E4FAD723}"/>
    <dgm:cxn modelId="{46AA2B24-FADD-9940-80B0-ACCE74ED5681}" type="presOf" srcId="{A79AF185-C0C3-4D64-99D7-E3AF77C1BE35}" destId="{BDC2B1D3-4AC9-D543-BBB8-80E3910EAC52}" srcOrd="0" destOrd="0" presId="urn:microsoft.com/office/officeart/2008/layout/LinedList"/>
    <dgm:cxn modelId="{8E552736-B145-44D4-A344-DFC2C178BA7C}" srcId="{A79AF185-C0C3-4D64-99D7-E3AF77C1BE35}" destId="{32C8F156-569A-4BBC-8A01-0D4B88E85EC6}" srcOrd="2" destOrd="0" parTransId="{BB175983-50A9-45CD-917C-E61171E6C231}" sibTransId="{9EFE1B60-316D-49B4-BF60-99894F928541}"/>
    <dgm:cxn modelId="{94D96B4C-95AD-E444-A82A-A79D6AD3791D}" type="presOf" srcId="{A7EB53D6-C21E-46C8-9CE8-8329BB86768B}" destId="{A513ADCF-9035-EC43-B61B-0EB1248EA798}" srcOrd="0" destOrd="0" presId="urn:microsoft.com/office/officeart/2008/layout/LinedList"/>
    <dgm:cxn modelId="{D561B785-1C39-A146-9904-A0B20D8607CC}" type="presOf" srcId="{FC754AC7-CD32-45D6-BC21-CEC43CC59977}" destId="{85BFF33B-E013-F84E-A85B-7A07CD285F43}" srcOrd="0" destOrd="0" presId="urn:microsoft.com/office/officeart/2008/layout/LinedList"/>
    <dgm:cxn modelId="{B234848E-6BDF-9546-AF73-F634B37BB184}" type="presOf" srcId="{32C8F156-569A-4BBC-8A01-0D4B88E85EC6}" destId="{0B375961-8974-4C4F-9F24-EAABA11AC877}" srcOrd="0" destOrd="0" presId="urn:microsoft.com/office/officeart/2008/layout/LinedList"/>
    <dgm:cxn modelId="{283597AC-ACAF-4076-9A18-28C1AC219AB8}" srcId="{A79AF185-C0C3-4D64-99D7-E3AF77C1BE35}" destId="{A7EB53D6-C21E-46C8-9CE8-8329BB86768B}" srcOrd="3" destOrd="0" parTransId="{7D2B4934-2BE9-4688-B904-9634E68E6F06}" sibTransId="{4AA5F8E1-A0A5-4E3A-9741-CBEE1D288EBC}"/>
    <dgm:cxn modelId="{580C54B5-5C0B-4E75-AF3C-0B2EF9CFA220}" srcId="{A79AF185-C0C3-4D64-99D7-E3AF77C1BE35}" destId="{FC754AC7-CD32-45D6-BC21-CEC43CC59977}" srcOrd="0" destOrd="0" parTransId="{6AACE585-26EE-4ACC-963A-5C0C34FD4DCB}" sibTransId="{E14503AF-5970-460F-9F1D-B9843F32083F}"/>
    <dgm:cxn modelId="{B5EE64D1-6BC7-D841-B3C4-EFC41E26E64C}" type="presOf" srcId="{247BBA33-C5BA-429F-9945-E7805ACD503A}" destId="{616BF510-F764-4446-B241-631A09B81545}" srcOrd="0" destOrd="0" presId="urn:microsoft.com/office/officeart/2008/layout/LinedList"/>
    <dgm:cxn modelId="{F84880AE-3CC9-3A4B-B804-6C05D01924EA}" type="presParOf" srcId="{BDC2B1D3-4AC9-D543-BBB8-80E3910EAC52}" destId="{A6B9DA89-1303-D841-B636-FF675C30FA0A}" srcOrd="0" destOrd="0" presId="urn:microsoft.com/office/officeart/2008/layout/LinedList"/>
    <dgm:cxn modelId="{9DED7699-6658-8B49-B595-03B3B6217002}" type="presParOf" srcId="{BDC2B1D3-4AC9-D543-BBB8-80E3910EAC52}" destId="{AB277442-BEB7-504F-AE51-D29FF520B0EB}" srcOrd="1" destOrd="0" presId="urn:microsoft.com/office/officeart/2008/layout/LinedList"/>
    <dgm:cxn modelId="{112EB1B0-6400-CD4A-94BE-C05455A7207E}" type="presParOf" srcId="{AB277442-BEB7-504F-AE51-D29FF520B0EB}" destId="{85BFF33B-E013-F84E-A85B-7A07CD285F43}" srcOrd="0" destOrd="0" presId="urn:microsoft.com/office/officeart/2008/layout/LinedList"/>
    <dgm:cxn modelId="{72CCD576-E16F-FB4D-9D28-A037FC1ED151}" type="presParOf" srcId="{AB277442-BEB7-504F-AE51-D29FF520B0EB}" destId="{EDC7770B-2F48-C644-9ED1-15A237133743}" srcOrd="1" destOrd="0" presId="urn:microsoft.com/office/officeart/2008/layout/LinedList"/>
    <dgm:cxn modelId="{F4356D3C-579E-CD4A-B55D-3677B921BF36}" type="presParOf" srcId="{BDC2B1D3-4AC9-D543-BBB8-80E3910EAC52}" destId="{EE4E2552-F74A-B540-987D-31AD3071FEC6}" srcOrd="2" destOrd="0" presId="urn:microsoft.com/office/officeart/2008/layout/LinedList"/>
    <dgm:cxn modelId="{3F467095-EC7A-504D-A51C-D342EC5062B6}" type="presParOf" srcId="{BDC2B1D3-4AC9-D543-BBB8-80E3910EAC52}" destId="{D20190CD-1374-EC48-998B-E60CFB558475}" srcOrd="3" destOrd="0" presId="urn:microsoft.com/office/officeart/2008/layout/LinedList"/>
    <dgm:cxn modelId="{E4C47B4E-BD96-5D4E-8DF3-50E8E001224C}" type="presParOf" srcId="{D20190CD-1374-EC48-998B-E60CFB558475}" destId="{616BF510-F764-4446-B241-631A09B81545}" srcOrd="0" destOrd="0" presId="urn:microsoft.com/office/officeart/2008/layout/LinedList"/>
    <dgm:cxn modelId="{D18D8736-94CB-7A4F-AD5E-CE3FBFB41F34}" type="presParOf" srcId="{D20190CD-1374-EC48-998B-E60CFB558475}" destId="{72C154A1-AD61-A94E-86A4-72CF4413786E}" srcOrd="1" destOrd="0" presId="urn:microsoft.com/office/officeart/2008/layout/LinedList"/>
    <dgm:cxn modelId="{367FAA15-199D-5748-8E9A-2E7DAA64C40F}" type="presParOf" srcId="{BDC2B1D3-4AC9-D543-BBB8-80E3910EAC52}" destId="{8D07D304-3F54-D348-9C68-E9363FAF306F}" srcOrd="4" destOrd="0" presId="urn:microsoft.com/office/officeart/2008/layout/LinedList"/>
    <dgm:cxn modelId="{E1EE7E03-0545-3D4F-BB17-4598B22EF19D}" type="presParOf" srcId="{BDC2B1D3-4AC9-D543-BBB8-80E3910EAC52}" destId="{D4BE5AE9-A17E-174F-A5BC-53835135218A}" srcOrd="5" destOrd="0" presId="urn:microsoft.com/office/officeart/2008/layout/LinedList"/>
    <dgm:cxn modelId="{20F28797-B25D-5C48-9A70-EA8B4FA6A84A}" type="presParOf" srcId="{D4BE5AE9-A17E-174F-A5BC-53835135218A}" destId="{0B375961-8974-4C4F-9F24-EAABA11AC877}" srcOrd="0" destOrd="0" presId="urn:microsoft.com/office/officeart/2008/layout/LinedList"/>
    <dgm:cxn modelId="{55BE02A4-FC0F-DE49-BB4F-642205A5E0AC}" type="presParOf" srcId="{D4BE5AE9-A17E-174F-A5BC-53835135218A}" destId="{BFCA9F53-CE91-6A4F-A9D1-49CDC8593D37}" srcOrd="1" destOrd="0" presId="urn:microsoft.com/office/officeart/2008/layout/LinedList"/>
    <dgm:cxn modelId="{E245D05D-BAEA-F641-825F-1D7C02CF9A5F}" type="presParOf" srcId="{BDC2B1D3-4AC9-D543-BBB8-80E3910EAC52}" destId="{73F21E65-B075-BE4E-A60E-9B07B741EE53}" srcOrd="6" destOrd="0" presId="urn:microsoft.com/office/officeart/2008/layout/LinedList"/>
    <dgm:cxn modelId="{CF44998A-EBEC-E649-BD4C-90E53C860590}" type="presParOf" srcId="{BDC2B1D3-4AC9-D543-BBB8-80E3910EAC52}" destId="{A3FE723A-6CA2-454F-ABCA-E5FC94A9249F}" srcOrd="7" destOrd="0" presId="urn:microsoft.com/office/officeart/2008/layout/LinedList"/>
    <dgm:cxn modelId="{54815954-7249-1C44-A424-028742A7C7FB}" type="presParOf" srcId="{A3FE723A-6CA2-454F-ABCA-E5FC94A9249F}" destId="{A513ADCF-9035-EC43-B61B-0EB1248EA798}" srcOrd="0" destOrd="0" presId="urn:microsoft.com/office/officeart/2008/layout/LinedList"/>
    <dgm:cxn modelId="{E4E36FC8-AC00-BD41-9437-7D093A0759AD}" type="presParOf" srcId="{A3FE723A-6CA2-454F-ABCA-E5FC94A9249F}" destId="{7D4C7CEC-E7CC-7A4A-9C96-8787BDE8E82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DA44FB-9037-47C0-B4A9-EE15BADD4A64}" type="doc">
      <dgm:prSet loTypeId="urn:microsoft.com/office/officeart/2005/8/layout/vProcess5" loCatId="process" qsTypeId="urn:microsoft.com/office/officeart/2005/8/quickstyle/simple4" qsCatId="simple" csTypeId="urn:microsoft.com/office/officeart/2005/8/colors/accent5_3" csCatId="accent5" phldr="1"/>
      <dgm:spPr/>
      <dgm:t>
        <a:bodyPr/>
        <a:lstStyle/>
        <a:p>
          <a:endParaRPr lang="en-US"/>
        </a:p>
      </dgm:t>
    </dgm:pt>
    <dgm:pt modelId="{C625A6B5-592D-45DD-AD31-3B91B90636F9}">
      <dgm:prSet/>
      <dgm:spPr/>
      <dgm:t>
        <a:bodyPr/>
        <a:lstStyle/>
        <a:p>
          <a:r>
            <a:rPr lang="en-US"/>
            <a:t>Highest elected officials or community leaders appoint chairpersons</a:t>
          </a:r>
        </a:p>
      </dgm:t>
    </dgm:pt>
    <dgm:pt modelId="{93FBC6B9-323B-4578-9CB5-0DC5323BAA7F}" type="parTrans" cxnId="{69A47EBB-A71C-4AA4-BA7C-ECD36A322C43}">
      <dgm:prSet/>
      <dgm:spPr/>
      <dgm:t>
        <a:bodyPr/>
        <a:lstStyle/>
        <a:p>
          <a:endParaRPr lang="en-US"/>
        </a:p>
      </dgm:t>
    </dgm:pt>
    <dgm:pt modelId="{75AFEE7A-1F34-4053-9782-26D7353252CB}" type="sibTrans" cxnId="{69A47EBB-A71C-4AA4-BA7C-ECD36A322C43}">
      <dgm:prSet/>
      <dgm:spPr/>
      <dgm:t>
        <a:bodyPr/>
        <a:lstStyle/>
        <a:p>
          <a:endParaRPr lang="en-US"/>
        </a:p>
      </dgm:t>
    </dgm:pt>
    <dgm:pt modelId="{80F62480-6581-4D16-B9D0-E9D1CA7A226E}">
      <dgm:prSet/>
      <dgm:spPr/>
      <dgm:t>
        <a:bodyPr/>
        <a:lstStyle/>
        <a:p>
          <a:r>
            <a:rPr lang="en-US"/>
            <a:t>The Chairperson is the liaison or main source of contact between the CCC and the Census Bureau</a:t>
          </a:r>
        </a:p>
      </dgm:t>
    </dgm:pt>
    <dgm:pt modelId="{F0392010-030E-46C2-B399-4A98F274C1D1}" type="parTrans" cxnId="{B54A6A9F-0F17-4FA8-A5E2-6524405DAE14}">
      <dgm:prSet/>
      <dgm:spPr/>
      <dgm:t>
        <a:bodyPr/>
        <a:lstStyle/>
        <a:p>
          <a:endParaRPr lang="en-US"/>
        </a:p>
      </dgm:t>
    </dgm:pt>
    <dgm:pt modelId="{02DA5E5E-3BF2-48F5-83FC-A6F5B8F12B47}" type="sibTrans" cxnId="{B54A6A9F-0F17-4FA8-A5E2-6524405DAE14}">
      <dgm:prSet/>
      <dgm:spPr/>
      <dgm:t>
        <a:bodyPr/>
        <a:lstStyle/>
        <a:p>
          <a:endParaRPr lang="en-US"/>
        </a:p>
      </dgm:t>
    </dgm:pt>
    <dgm:pt modelId="{24A2BF96-4177-4628-9885-5EF82273A9FF}">
      <dgm:prSet/>
      <dgm:spPr/>
      <dgm:t>
        <a:bodyPr/>
        <a:lstStyle/>
        <a:p>
          <a:r>
            <a:rPr lang="en-US" dirty="0"/>
            <a:t>The chairperson collaborates with the highest elected official or community leader to select subcommittees and chairs of the subcommittees</a:t>
          </a:r>
        </a:p>
      </dgm:t>
    </dgm:pt>
    <dgm:pt modelId="{FF6BAA28-EE49-49ED-8732-965423109359}" type="parTrans" cxnId="{48439A52-738F-4853-8450-6E461AB1EFC7}">
      <dgm:prSet/>
      <dgm:spPr/>
      <dgm:t>
        <a:bodyPr/>
        <a:lstStyle/>
        <a:p>
          <a:endParaRPr lang="en-US"/>
        </a:p>
      </dgm:t>
    </dgm:pt>
    <dgm:pt modelId="{77643579-3BB3-44F1-86DD-0304896F5BF4}" type="sibTrans" cxnId="{48439A52-738F-4853-8450-6E461AB1EFC7}">
      <dgm:prSet/>
      <dgm:spPr/>
      <dgm:t>
        <a:bodyPr/>
        <a:lstStyle/>
        <a:p>
          <a:endParaRPr lang="en-US"/>
        </a:p>
      </dgm:t>
    </dgm:pt>
    <dgm:pt modelId="{6D013776-FBF3-EE40-8CFC-4A98E7B78012}" type="pres">
      <dgm:prSet presAssocID="{DEDA44FB-9037-47C0-B4A9-EE15BADD4A64}" presName="outerComposite" presStyleCnt="0">
        <dgm:presLayoutVars>
          <dgm:chMax val="5"/>
          <dgm:dir/>
          <dgm:resizeHandles val="exact"/>
        </dgm:presLayoutVars>
      </dgm:prSet>
      <dgm:spPr/>
    </dgm:pt>
    <dgm:pt modelId="{3445237C-F408-5943-8117-15C83EA8557F}" type="pres">
      <dgm:prSet presAssocID="{DEDA44FB-9037-47C0-B4A9-EE15BADD4A64}" presName="dummyMaxCanvas" presStyleCnt="0">
        <dgm:presLayoutVars/>
      </dgm:prSet>
      <dgm:spPr/>
    </dgm:pt>
    <dgm:pt modelId="{FB390D65-63C1-AD46-8E9B-450CFA3501E6}" type="pres">
      <dgm:prSet presAssocID="{DEDA44FB-9037-47C0-B4A9-EE15BADD4A64}" presName="ThreeNodes_1" presStyleLbl="node1" presStyleIdx="0" presStyleCnt="3">
        <dgm:presLayoutVars>
          <dgm:bulletEnabled val="1"/>
        </dgm:presLayoutVars>
      </dgm:prSet>
      <dgm:spPr/>
    </dgm:pt>
    <dgm:pt modelId="{E2885E5F-B47E-0E44-8B7C-55BD1FC89687}" type="pres">
      <dgm:prSet presAssocID="{DEDA44FB-9037-47C0-B4A9-EE15BADD4A64}" presName="ThreeNodes_2" presStyleLbl="node1" presStyleIdx="1" presStyleCnt="3">
        <dgm:presLayoutVars>
          <dgm:bulletEnabled val="1"/>
        </dgm:presLayoutVars>
      </dgm:prSet>
      <dgm:spPr/>
    </dgm:pt>
    <dgm:pt modelId="{4E60054B-F0C3-9A45-B9E1-F66912A29A8C}" type="pres">
      <dgm:prSet presAssocID="{DEDA44FB-9037-47C0-B4A9-EE15BADD4A64}" presName="ThreeNodes_3" presStyleLbl="node1" presStyleIdx="2" presStyleCnt="3">
        <dgm:presLayoutVars>
          <dgm:bulletEnabled val="1"/>
        </dgm:presLayoutVars>
      </dgm:prSet>
      <dgm:spPr/>
    </dgm:pt>
    <dgm:pt modelId="{867DCB76-1C52-704C-BA4A-AE116EC2E092}" type="pres">
      <dgm:prSet presAssocID="{DEDA44FB-9037-47C0-B4A9-EE15BADD4A64}" presName="ThreeConn_1-2" presStyleLbl="fgAccFollowNode1" presStyleIdx="0" presStyleCnt="2">
        <dgm:presLayoutVars>
          <dgm:bulletEnabled val="1"/>
        </dgm:presLayoutVars>
      </dgm:prSet>
      <dgm:spPr/>
    </dgm:pt>
    <dgm:pt modelId="{30D70330-2971-AF4B-AAD7-C44FF9604FC3}" type="pres">
      <dgm:prSet presAssocID="{DEDA44FB-9037-47C0-B4A9-EE15BADD4A64}" presName="ThreeConn_2-3" presStyleLbl="fgAccFollowNode1" presStyleIdx="1" presStyleCnt="2">
        <dgm:presLayoutVars>
          <dgm:bulletEnabled val="1"/>
        </dgm:presLayoutVars>
      </dgm:prSet>
      <dgm:spPr/>
    </dgm:pt>
    <dgm:pt modelId="{D4820062-4729-B342-A838-937E728958FC}" type="pres">
      <dgm:prSet presAssocID="{DEDA44FB-9037-47C0-B4A9-EE15BADD4A64}" presName="ThreeNodes_1_text" presStyleLbl="node1" presStyleIdx="2" presStyleCnt="3">
        <dgm:presLayoutVars>
          <dgm:bulletEnabled val="1"/>
        </dgm:presLayoutVars>
      </dgm:prSet>
      <dgm:spPr/>
    </dgm:pt>
    <dgm:pt modelId="{66DC6142-0A96-0545-AB79-F79ABE818004}" type="pres">
      <dgm:prSet presAssocID="{DEDA44FB-9037-47C0-B4A9-EE15BADD4A64}" presName="ThreeNodes_2_text" presStyleLbl="node1" presStyleIdx="2" presStyleCnt="3">
        <dgm:presLayoutVars>
          <dgm:bulletEnabled val="1"/>
        </dgm:presLayoutVars>
      </dgm:prSet>
      <dgm:spPr/>
    </dgm:pt>
    <dgm:pt modelId="{AB36C9B6-4335-2E45-9B17-1EF536E17196}" type="pres">
      <dgm:prSet presAssocID="{DEDA44FB-9037-47C0-B4A9-EE15BADD4A64}" presName="ThreeNodes_3_text" presStyleLbl="node1" presStyleIdx="2" presStyleCnt="3">
        <dgm:presLayoutVars>
          <dgm:bulletEnabled val="1"/>
        </dgm:presLayoutVars>
      </dgm:prSet>
      <dgm:spPr/>
    </dgm:pt>
  </dgm:ptLst>
  <dgm:cxnLst>
    <dgm:cxn modelId="{9AD7FD23-84B6-0747-AA56-99A7197A845E}" type="presOf" srcId="{75AFEE7A-1F34-4053-9782-26D7353252CB}" destId="{867DCB76-1C52-704C-BA4A-AE116EC2E092}" srcOrd="0" destOrd="0" presId="urn:microsoft.com/office/officeart/2005/8/layout/vProcess5"/>
    <dgm:cxn modelId="{BB044E2E-E9A5-BA4C-BBBB-119236654101}" type="presOf" srcId="{24A2BF96-4177-4628-9885-5EF82273A9FF}" destId="{4E60054B-F0C3-9A45-B9E1-F66912A29A8C}" srcOrd="0" destOrd="0" presId="urn:microsoft.com/office/officeart/2005/8/layout/vProcess5"/>
    <dgm:cxn modelId="{4E706E32-D960-B649-A642-72F27D8E120B}" type="presOf" srcId="{80F62480-6581-4D16-B9D0-E9D1CA7A226E}" destId="{66DC6142-0A96-0545-AB79-F79ABE818004}" srcOrd="1" destOrd="0" presId="urn:microsoft.com/office/officeart/2005/8/layout/vProcess5"/>
    <dgm:cxn modelId="{67F6984C-99CE-3E43-B12D-1B5E7AD2442E}" type="presOf" srcId="{C625A6B5-592D-45DD-AD31-3B91B90636F9}" destId="{D4820062-4729-B342-A838-937E728958FC}" srcOrd="1" destOrd="0" presId="urn:microsoft.com/office/officeart/2005/8/layout/vProcess5"/>
    <dgm:cxn modelId="{48439A52-738F-4853-8450-6E461AB1EFC7}" srcId="{DEDA44FB-9037-47C0-B4A9-EE15BADD4A64}" destId="{24A2BF96-4177-4628-9885-5EF82273A9FF}" srcOrd="2" destOrd="0" parTransId="{FF6BAA28-EE49-49ED-8732-965423109359}" sibTransId="{77643579-3BB3-44F1-86DD-0304896F5BF4}"/>
    <dgm:cxn modelId="{B54A6A9F-0F17-4FA8-A5E2-6524405DAE14}" srcId="{DEDA44FB-9037-47C0-B4A9-EE15BADD4A64}" destId="{80F62480-6581-4D16-B9D0-E9D1CA7A226E}" srcOrd="1" destOrd="0" parTransId="{F0392010-030E-46C2-B399-4A98F274C1D1}" sibTransId="{02DA5E5E-3BF2-48F5-83FC-A6F5B8F12B47}"/>
    <dgm:cxn modelId="{5E2B94BA-5C5F-7746-B7FA-CE0DE3433D95}" type="presOf" srcId="{02DA5E5E-3BF2-48F5-83FC-A6F5B8F12B47}" destId="{30D70330-2971-AF4B-AAD7-C44FF9604FC3}" srcOrd="0" destOrd="0" presId="urn:microsoft.com/office/officeart/2005/8/layout/vProcess5"/>
    <dgm:cxn modelId="{69A47EBB-A71C-4AA4-BA7C-ECD36A322C43}" srcId="{DEDA44FB-9037-47C0-B4A9-EE15BADD4A64}" destId="{C625A6B5-592D-45DD-AD31-3B91B90636F9}" srcOrd="0" destOrd="0" parTransId="{93FBC6B9-323B-4578-9CB5-0DC5323BAA7F}" sibTransId="{75AFEE7A-1F34-4053-9782-26D7353252CB}"/>
    <dgm:cxn modelId="{177DE0C1-0350-7848-98AE-0A5923923BA9}" type="presOf" srcId="{24A2BF96-4177-4628-9885-5EF82273A9FF}" destId="{AB36C9B6-4335-2E45-9B17-1EF536E17196}" srcOrd="1" destOrd="0" presId="urn:microsoft.com/office/officeart/2005/8/layout/vProcess5"/>
    <dgm:cxn modelId="{31B258F1-8253-D240-9AF2-1150C81FEEA2}" type="presOf" srcId="{DEDA44FB-9037-47C0-B4A9-EE15BADD4A64}" destId="{6D013776-FBF3-EE40-8CFC-4A98E7B78012}" srcOrd="0" destOrd="0" presId="urn:microsoft.com/office/officeart/2005/8/layout/vProcess5"/>
    <dgm:cxn modelId="{447B04F3-72D1-5B4B-98CF-931FC6B92B05}" type="presOf" srcId="{C625A6B5-592D-45DD-AD31-3B91B90636F9}" destId="{FB390D65-63C1-AD46-8E9B-450CFA3501E6}" srcOrd="0" destOrd="0" presId="urn:microsoft.com/office/officeart/2005/8/layout/vProcess5"/>
    <dgm:cxn modelId="{31B3D6FE-7BDA-AC44-A23E-C03633270126}" type="presOf" srcId="{80F62480-6581-4D16-B9D0-E9D1CA7A226E}" destId="{E2885E5F-B47E-0E44-8B7C-55BD1FC89687}" srcOrd="0" destOrd="0" presId="urn:microsoft.com/office/officeart/2005/8/layout/vProcess5"/>
    <dgm:cxn modelId="{412D267C-F473-1A43-946C-0AF21CEB0338}" type="presParOf" srcId="{6D013776-FBF3-EE40-8CFC-4A98E7B78012}" destId="{3445237C-F408-5943-8117-15C83EA8557F}" srcOrd="0" destOrd="0" presId="urn:microsoft.com/office/officeart/2005/8/layout/vProcess5"/>
    <dgm:cxn modelId="{5DEB1E36-0CA9-8543-BDE9-24AE99049A98}" type="presParOf" srcId="{6D013776-FBF3-EE40-8CFC-4A98E7B78012}" destId="{FB390D65-63C1-AD46-8E9B-450CFA3501E6}" srcOrd="1" destOrd="0" presId="urn:microsoft.com/office/officeart/2005/8/layout/vProcess5"/>
    <dgm:cxn modelId="{A7DBED65-BCCD-A34D-A8B5-FE339DA1046B}" type="presParOf" srcId="{6D013776-FBF3-EE40-8CFC-4A98E7B78012}" destId="{E2885E5F-B47E-0E44-8B7C-55BD1FC89687}" srcOrd="2" destOrd="0" presId="urn:microsoft.com/office/officeart/2005/8/layout/vProcess5"/>
    <dgm:cxn modelId="{B982ACC7-231E-EE47-B819-490F2E357B71}" type="presParOf" srcId="{6D013776-FBF3-EE40-8CFC-4A98E7B78012}" destId="{4E60054B-F0C3-9A45-B9E1-F66912A29A8C}" srcOrd="3" destOrd="0" presId="urn:microsoft.com/office/officeart/2005/8/layout/vProcess5"/>
    <dgm:cxn modelId="{31A1527F-C1D0-524B-972C-90DEB5709EED}" type="presParOf" srcId="{6D013776-FBF3-EE40-8CFC-4A98E7B78012}" destId="{867DCB76-1C52-704C-BA4A-AE116EC2E092}" srcOrd="4" destOrd="0" presId="urn:microsoft.com/office/officeart/2005/8/layout/vProcess5"/>
    <dgm:cxn modelId="{8B44D9F0-4ACB-E844-8F7B-502968A1C8DB}" type="presParOf" srcId="{6D013776-FBF3-EE40-8CFC-4A98E7B78012}" destId="{30D70330-2971-AF4B-AAD7-C44FF9604FC3}" srcOrd="5" destOrd="0" presId="urn:microsoft.com/office/officeart/2005/8/layout/vProcess5"/>
    <dgm:cxn modelId="{F06AF96F-F5F1-204F-9732-6B6311A9906E}" type="presParOf" srcId="{6D013776-FBF3-EE40-8CFC-4A98E7B78012}" destId="{D4820062-4729-B342-A838-937E728958FC}" srcOrd="6" destOrd="0" presId="urn:microsoft.com/office/officeart/2005/8/layout/vProcess5"/>
    <dgm:cxn modelId="{ED4D0AAF-39AB-FF4E-944C-9B96B0799CB4}" type="presParOf" srcId="{6D013776-FBF3-EE40-8CFC-4A98E7B78012}" destId="{66DC6142-0A96-0545-AB79-F79ABE818004}" srcOrd="7" destOrd="0" presId="urn:microsoft.com/office/officeart/2005/8/layout/vProcess5"/>
    <dgm:cxn modelId="{866E03E3-BE81-8944-A0B0-5D7288ED4166}" type="presParOf" srcId="{6D013776-FBF3-EE40-8CFC-4A98E7B78012}" destId="{AB36C9B6-4335-2E45-9B17-1EF536E17196}"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597ABE-2B02-4A63-8E76-415D147D89DE}" type="doc">
      <dgm:prSet loTypeId="urn:microsoft.com/office/officeart/2005/8/layout/bProcess4" loCatId="process" qsTypeId="urn:microsoft.com/office/officeart/2005/8/quickstyle/simple4" qsCatId="simple" csTypeId="urn:microsoft.com/office/officeart/2005/8/colors/accent5_4" csCatId="accent5" phldr="1"/>
      <dgm:spPr/>
      <dgm:t>
        <a:bodyPr/>
        <a:lstStyle/>
        <a:p>
          <a:endParaRPr lang="en-US"/>
        </a:p>
      </dgm:t>
    </dgm:pt>
    <dgm:pt modelId="{879BD9B6-D82E-4763-813B-58647DDBEBE7}">
      <dgm:prSet custT="1"/>
      <dgm:spPr/>
      <dgm:t>
        <a:bodyPr/>
        <a:lstStyle/>
        <a:p>
          <a:r>
            <a:rPr lang="en-US" sz="2000" dirty="0"/>
            <a:t>Government</a:t>
          </a:r>
        </a:p>
      </dgm:t>
    </dgm:pt>
    <dgm:pt modelId="{F00CBBDD-DF30-4E54-814F-DA0E83FDD882}" type="parTrans" cxnId="{DFC34B3E-A04C-4075-AFC7-97AD2BF8DEC7}">
      <dgm:prSet/>
      <dgm:spPr/>
      <dgm:t>
        <a:bodyPr/>
        <a:lstStyle/>
        <a:p>
          <a:endParaRPr lang="en-US" sz="2000"/>
        </a:p>
      </dgm:t>
    </dgm:pt>
    <dgm:pt modelId="{51AB530A-C9A3-4979-8B0F-D0FD2C428F68}" type="sibTrans" cxnId="{DFC34B3E-A04C-4075-AFC7-97AD2BF8DEC7}">
      <dgm:prSet/>
      <dgm:spPr/>
      <dgm:t>
        <a:bodyPr/>
        <a:lstStyle/>
        <a:p>
          <a:endParaRPr lang="en-US" sz="2000"/>
        </a:p>
      </dgm:t>
    </dgm:pt>
    <dgm:pt modelId="{F199D408-1BC2-4A28-977D-B44BB2437B55}">
      <dgm:prSet custT="1"/>
      <dgm:spPr/>
      <dgm:t>
        <a:bodyPr/>
        <a:lstStyle/>
        <a:p>
          <a:r>
            <a:rPr lang="en-US" sz="2000"/>
            <a:t>Education</a:t>
          </a:r>
        </a:p>
      </dgm:t>
    </dgm:pt>
    <dgm:pt modelId="{60ABB2B5-539F-4A8F-99C6-DD00BF39B25D}" type="parTrans" cxnId="{F175D14E-D37A-4C6E-ADB9-3E24E685321C}">
      <dgm:prSet/>
      <dgm:spPr/>
      <dgm:t>
        <a:bodyPr/>
        <a:lstStyle/>
        <a:p>
          <a:endParaRPr lang="en-US" sz="2000"/>
        </a:p>
      </dgm:t>
    </dgm:pt>
    <dgm:pt modelId="{ECB2BB19-604D-4EC1-9363-177CD9D9552D}" type="sibTrans" cxnId="{F175D14E-D37A-4C6E-ADB9-3E24E685321C}">
      <dgm:prSet/>
      <dgm:spPr/>
      <dgm:t>
        <a:bodyPr/>
        <a:lstStyle/>
        <a:p>
          <a:endParaRPr lang="en-US" sz="2000"/>
        </a:p>
      </dgm:t>
    </dgm:pt>
    <dgm:pt modelId="{70E03D83-8F65-4926-9BDF-3182E66DEBA0}">
      <dgm:prSet custT="1"/>
      <dgm:spPr/>
      <dgm:t>
        <a:bodyPr/>
        <a:lstStyle/>
        <a:p>
          <a:r>
            <a:rPr lang="en-US" sz="2000"/>
            <a:t>Faith-based</a:t>
          </a:r>
        </a:p>
      </dgm:t>
    </dgm:pt>
    <dgm:pt modelId="{AB980F86-7350-4406-99EB-00A7B37C9158}" type="parTrans" cxnId="{F18BB99E-3E10-492F-8CF0-06AB5587117E}">
      <dgm:prSet/>
      <dgm:spPr/>
      <dgm:t>
        <a:bodyPr/>
        <a:lstStyle/>
        <a:p>
          <a:endParaRPr lang="en-US" sz="2000"/>
        </a:p>
      </dgm:t>
    </dgm:pt>
    <dgm:pt modelId="{2B859588-E4A5-4C0C-A47B-B578F45E0357}" type="sibTrans" cxnId="{F18BB99E-3E10-492F-8CF0-06AB5587117E}">
      <dgm:prSet/>
      <dgm:spPr/>
      <dgm:t>
        <a:bodyPr/>
        <a:lstStyle/>
        <a:p>
          <a:endParaRPr lang="en-US" sz="2000"/>
        </a:p>
      </dgm:t>
    </dgm:pt>
    <dgm:pt modelId="{092E9D70-7DAF-4010-98D9-B50146C5D71A}">
      <dgm:prSet custT="1"/>
      <dgm:spPr/>
      <dgm:t>
        <a:bodyPr/>
        <a:lstStyle/>
        <a:p>
          <a:r>
            <a:rPr lang="en-US" sz="2000"/>
            <a:t>Media</a:t>
          </a:r>
        </a:p>
      </dgm:t>
    </dgm:pt>
    <dgm:pt modelId="{F7D82A89-461E-48FB-AA70-ED9FCED1E57E}" type="parTrans" cxnId="{1E36BB47-05ED-40F0-960F-4CA818017C0E}">
      <dgm:prSet/>
      <dgm:spPr/>
      <dgm:t>
        <a:bodyPr/>
        <a:lstStyle/>
        <a:p>
          <a:endParaRPr lang="en-US" sz="2000"/>
        </a:p>
      </dgm:t>
    </dgm:pt>
    <dgm:pt modelId="{CCB55E11-6724-40E4-83B9-8570002987EF}" type="sibTrans" cxnId="{1E36BB47-05ED-40F0-960F-4CA818017C0E}">
      <dgm:prSet/>
      <dgm:spPr/>
      <dgm:t>
        <a:bodyPr/>
        <a:lstStyle/>
        <a:p>
          <a:endParaRPr lang="en-US" sz="2000"/>
        </a:p>
      </dgm:t>
    </dgm:pt>
    <dgm:pt modelId="{077586E5-91DF-4B92-9446-A544E0241411}">
      <dgm:prSet custT="1"/>
      <dgm:spPr/>
      <dgm:t>
        <a:bodyPr/>
        <a:lstStyle/>
        <a:p>
          <a:r>
            <a:rPr lang="en-US" sz="2000" dirty="0"/>
            <a:t>Business </a:t>
          </a:r>
        </a:p>
      </dgm:t>
    </dgm:pt>
    <dgm:pt modelId="{34B35403-B48D-4F6C-B8E8-9B7F90555E14}" type="parTrans" cxnId="{1FBE95BC-3C5C-4979-9DA7-60C446FE5F2A}">
      <dgm:prSet/>
      <dgm:spPr/>
      <dgm:t>
        <a:bodyPr/>
        <a:lstStyle/>
        <a:p>
          <a:endParaRPr lang="en-US" sz="2000"/>
        </a:p>
      </dgm:t>
    </dgm:pt>
    <dgm:pt modelId="{31458610-E6B9-4C8D-A639-DDADA4563303}" type="sibTrans" cxnId="{1FBE95BC-3C5C-4979-9DA7-60C446FE5F2A}">
      <dgm:prSet/>
      <dgm:spPr/>
      <dgm:t>
        <a:bodyPr/>
        <a:lstStyle/>
        <a:p>
          <a:endParaRPr lang="en-US" sz="2000"/>
        </a:p>
      </dgm:t>
    </dgm:pt>
    <dgm:pt modelId="{AD53DE5D-034D-4C0D-BB54-13B8213F420B}">
      <dgm:prSet custT="1"/>
      <dgm:spPr/>
      <dgm:t>
        <a:bodyPr/>
        <a:lstStyle/>
        <a:p>
          <a:r>
            <a:rPr lang="en-US" sz="2000" dirty="0"/>
            <a:t>Community-based organizations</a:t>
          </a:r>
        </a:p>
      </dgm:t>
    </dgm:pt>
    <dgm:pt modelId="{8FFBCECD-344F-4E08-B90F-EC2E8DBDB8E7}" type="parTrans" cxnId="{C51CF3C6-0B58-4988-9771-B069CBC57899}">
      <dgm:prSet/>
      <dgm:spPr/>
      <dgm:t>
        <a:bodyPr/>
        <a:lstStyle/>
        <a:p>
          <a:endParaRPr lang="en-US" sz="2000"/>
        </a:p>
      </dgm:t>
    </dgm:pt>
    <dgm:pt modelId="{B77B1BE9-FBAD-4427-A952-7C398593ACBA}" type="sibTrans" cxnId="{C51CF3C6-0B58-4988-9771-B069CBC57899}">
      <dgm:prSet/>
      <dgm:spPr/>
      <dgm:t>
        <a:bodyPr/>
        <a:lstStyle/>
        <a:p>
          <a:endParaRPr lang="en-US" sz="2000"/>
        </a:p>
      </dgm:t>
    </dgm:pt>
    <dgm:pt modelId="{79C35CE6-CE02-4E65-A88C-407E6497511A}">
      <dgm:prSet custT="1"/>
      <dgm:spPr/>
      <dgm:t>
        <a:bodyPr/>
        <a:lstStyle/>
        <a:p>
          <a:r>
            <a:rPr lang="en-US" sz="2000" dirty="0"/>
            <a:t>Recruiting </a:t>
          </a:r>
        </a:p>
      </dgm:t>
    </dgm:pt>
    <dgm:pt modelId="{41326CB0-5EFE-4017-820F-9313B8BB78E3}" type="parTrans" cxnId="{6C120C4D-BE98-4922-B566-760CEA56F979}">
      <dgm:prSet/>
      <dgm:spPr/>
      <dgm:t>
        <a:bodyPr/>
        <a:lstStyle/>
        <a:p>
          <a:endParaRPr lang="en-US" sz="2000"/>
        </a:p>
      </dgm:t>
    </dgm:pt>
    <dgm:pt modelId="{42CF849D-3D0C-4FEB-A020-BBB6B04711A4}" type="sibTrans" cxnId="{6C120C4D-BE98-4922-B566-760CEA56F979}">
      <dgm:prSet/>
      <dgm:spPr/>
      <dgm:t>
        <a:bodyPr/>
        <a:lstStyle/>
        <a:p>
          <a:endParaRPr lang="en-US" sz="2000"/>
        </a:p>
      </dgm:t>
    </dgm:pt>
    <dgm:pt modelId="{11419454-3AEA-4350-BBD9-B7044033BCAB}">
      <dgm:prSet custT="1"/>
      <dgm:spPr/>
      <dgm:t>
        <a:bodyPr/>
        <a:lstStyle/>
        <a:p>
          <a:r>
            <a:rPr lang="en-US" sz="2000" dirty="0"/>
            <a:t>Housing</a:t>
          </a:r>
        </a:p>
      </dgm:t>
    </dgm:pt>
    <dgm:pt modelId="{18649B68-CED1-4BD6-809B-9DDDBE87D6D5}" type="parTrans" cxnId="{386BBD3B-73C1-4849-8D97-F930CACECB0C}">
      <dgm:prSet/>
      <dgm:spPr/>
      <dgm:t>
        <a:bodyPr/>
        <a:lstStyle/>
        <a:p>
          <a:endParaRPr lang="en-US" sz="2000"/>
        </a:p>
      </dgm:t>
    </dgm:pt>
    <dgm:pt modelId="{018A5900-4A40-4759-B447-D6A302BCD540}" type="sibTrans" cxnId="{386BBD3B-73C1-4849-8D97-F930CACECB0C}">
      <dgm:prSet/>
      <dgm:spPr/>
      <dgm:t>
        <a:bodyPr/>
        <a:lstStyle/>
        <a:p>
          <a:endParaRPr lang="en-US" sz="2000"/>
        </a:p>
      </dgm:t>
    </dgm:pt>
    <dgm:pt modelId="{3D137B5B-2E23-42F5-8474-E1158EA269AC}">
      <dgm:prSet custT="1"/>
      <dgm:spPr/>
      <dgm:t>
        <a:bodyPr/>
        <a:lstStyle/>
        <a:p>
          <a:r>
            <a:rPr lang="en-US" sz="2000" dirty="0"/>
            <a:t>Senior Citizens</a:t>
          </a:r>
        </a:p>
      </dgm:t>
    </dgm:pt>
    <dgm:pt modelId="{3ABEF771-0DA2-42E7-9546-DB857A9764FA}" type="parTrans" cxnId="{2EC6BD93-7225-44EA-BE34-422C248EB7D1}">
      <dgm:prSet/>
      <dgm:spPr/>
      <dgm:t>
        <a:bodyPr/>
        <a:lstStyle/>
        <a:p>
          <a:endParaRPr lang="en-US" sz="2000"/>
        </a:p>
      </dgm:t>
    </dgm:pt>
    <dgm:pt modelId="{4810C079-FA6A-40EF-9968-2C8DCF8AA63C}" type="sibTrans" cxnId="{2EC6BD93-7225-44EA-BE34-422C248EB7D1}">
      <dgm:prSet/>
      <dgm:spPr/>
      <dgm:t>
        <a:bodyPr/>
        <a:lstStyle/>
        <a:p>
          <a:endParaRPr lang="en-US" sz="2000"/>
        </a:p>
      </dgm:t>
    </dgm:pt>
    <dgm:pt modelId="{D6B400E0-D990-4EB5-9B49-2B0FA46CBE95}">
      <dgm:prSet custT="1"/>
      <dgm:spPr/>
      <dgm:t>
        <a:bodyPr/>
        <a:lstStyle/>
        <a:p>
          <a:r>
            <a:rPr lang="en-US" sz="2000" dirty="0"/>
            <a:t>Philanthropic</a:t>
          </a:r>
        </a:p>
      </dgm:t>
    </dgm:pt>
    <dgm:pt modelId="{978054B0-AB2E-4614-B016-8DA4152BE407}" type="parTrans" cxnId="{38A18A83-F7CA-4C3C-834B-C4FAE12499CF}">
      <dgm:prSet/>
      <dgm:spPr/>
      <dgm:t>
        <a:bodyPr/>
        <a:lstStyle/>
        <a:p>
          <a:endParaRPr lang="en-US" sz="2000"/>
        </a:p>
      </dgm:t>
    </dgm:pt>
    <dgm:pt modelId="{7E3F9711-85F8-4DAA-B694-70D071A376E9}" type="sibTrans" cxnId="{38A18A83-F7CA-4C3C-834B-C4FAE12499CF}">
      <dgm:prSet/>
      <dgm:spPr/>
      <dgm:t>
        <a:bodyPr/>
        <a:lstStyle/>
        <a:p>
          <a:endParaRPr lang="en-US" sz="2000"/>
        </a:p>
      </dgm:t>
    </dgm:pt>
    <dgm:pt modelId="{B47825F1-1964-5448-9DD2-DE0EDA5D51B9}" type="pres">
      <dgm:prSet presAssocID="{89597ABE-2B02-4A63-8E76-415D147D89DE}" presName="Name0" presStyleCnt="0">
        <dgm:presLayoutVars>
          <dgm:dir/>
          <dgm:resizeHandles/>
        </dgm:presLayoutVars>
      </dgm:prSet>
      <dgm:spPr/>
    </dgm:pt>
    <dgm:pt modelId="{950E8706-A287-0F40-BACB-E6A941EC7869}" type="pres">
      <dgm:prSet presAssocID="{879BD9B6-D82E-4763-813B-58647DDBEBE7}" presName="compNode" presStyleCnt="0"/>
      <dgm:spPr/>
    </dgm:pt>
    <dgm:pt modelId="{B43BFF79-0CB0-944B-B5E2-8DB89F08F53D}" type="pres">
      <dgm:prSet presAssocID="{879BD9B6-D82E-4763-813B-58647DDBEBE7}" presName="dummyConnPt" presStyleCnt="0"/>
      <dgm:spPr/>
    </dgm:pt>
    <dgm:pt modelId="{E318A95D-BD73-1544-B545-A03476A2F4B0}" type="pres">
      <dgm:prSet presAssocID="{879BD9B6-D82E-4763-813B-58647DDBEBE7}" presName="node" presStyleLbl="node1" presStyleIdx="0" presStyleCnt="10">
        <dgm:presLayoutVars>
          <dgm:bulletEnabled val="1"/>
        </dgm:presLayoutVars>
      </dgm:prSet>
      <dgm:spPr/>
    </dgm:pt>
    <dgm:pt modelId="{FF2E48CA-4A2D-C845-9CB1-1B11B5998DF0}" type="pres">
      <dgm:prSet presAssocID="{51AB530A-C9A3-4979-8B0F-D0FD2C428F68}" presName="sibTrans" presStyleLbl="bgSibTrans2D1" presStyleIdx="0" presStyleCnt="9"/>
      <dgm:spPr/>
    </dgm:pt>
    <dgm:pt modelId="{CAE6B5EF-4905-324B-A8E1-DD9832FE0CC8}" type="pres">
      <dgm:prSet presAssocID="{F199D408-1BC2-4A28-977D-B44BB2437B55}" presName="compNode" presStyleCnt="0"/>
      <dgm:spPr/>
    </dgm:pt>
    <dgm:pt modelId="{7DBBCE28-1A7F-EA48-AE66-84807989E981}" type="pres">
      <dgm:prSet presAssocID="{F199D408-1BC2-4A28-977D-B44BB2437B55}" presName="dummyConnPt" presStyleCnt="0"/>
      <dgm:spPr/>
    </dgm:pt>
    <dgm:pt modelId="{59CB6597-A6AA-8744-B08A-908DDF6F911B}" type="pres">
      <dgm:prSet presAssocID="{F199D408-1BC2-4A28-977D-B44BB2437B55}" presName="node" presStyleLbl="node1" presStyleIdx="1" presStyleCnt="10">
        <dgm:presLayoutVars>
          <dgm:bulletEnabled val="1"/>
        </dgm:presLayoutVars>
      </dgm:prSet>
      <dgm:spPr/>
    </dgm:pt>
    <dgm:pt modelId="{885B4E58-67A6-7847-8D93-0FD4CBCA3618}" type="pres">
      <dgm:prSet presAssocID="{ECB2BB19-604D-4EC1-9363-177CD9D9552D}" presName="sibTrans" presStyleLbl="bgSibTrans2D1" presStyleIdx="1" presStyleCnt="9"/>
      <dgm:spPr/>
    </dgm:pt>
    <dgm:pt modelId="{36EC2B97-FE56-F34C-8A51-95A83672C316}" type="pres">
      <dgm:prSet presAssocID="{70E03D83-8F65-4926-9BDF-3182E66DEBA0}" presName="compNode" presStyleCnt="0"/>
      <dgm:spPr/>
    </dgm:pt>
    <dgm:pt modelId="{02058500-5E8D-544D-9EFA-576C0C0C1B0F}" type="pres">
      <dgm:prSet presAssocID="{70E03D83-8F65-4926-9BDF-3182E66DEBA0}" presName="dummyConnPt" presStyleCnt="0"/>
      <dgm:spPr/>
    </dgm:pt>
    <dgm:pt modelId="{5D913001-DAB5-794D-8796-55B6E0DEC7A6}" type="pres">
      <dgm:prSet presAssocID="{70E03D83-8F65-4926-9BDF-3182E66DEBA0}" presName="node" presStyleLbl="node1" presStyleIdx="2" presStyleCnt="10">
        <dgm:presLayoutVars>
          <dgm:bulletEnabled val="1"/>
        </dgm:presLayoutVars>
      </dgm:prSet>
      <dgm:spPr/>
    </dgm:pt>
    <dgm:pt modelId="{BA41C6ED-B09B-C345-A240-109533807D39}" type="pres">
      <dgm:prSet presAssocID="{2B859588-E4A5-4C0C-A47B-B578F45E0357}" presName="sibTrans" presStyleLbl="bgSibTrans2D1" presStyleIdx="2" presStyleCnt="9"/>
      <dgm:spPr/>
    </dgm:pt>
    <dgm:pt modelId="{A4A71C82-7B91-7345-B557-B51EC8226EDA}" type="pres">
      <dgm:prSet presAssocID="{092E9D70-7DAF-4010-98D9-B50146C5D71A}" presName="compNode" presStyleCnt="0"/>
      <dgm:spPr/>
    </dgm:pt>
    <dgm:pt modelId="{EA3F4E0B-0E38-8E4A-A4A1-FDF3DE68C30A}" type="pres">
      <dgm:prSet presAssocID="{092E9D70-7DAF-4010-98D9-B50146C5D71A}" presName="dummyConnPt" presStyleCnt="0"/>
      <dgm:spPr/>
    </dgm:pt>
    <dgm:pt modelId="{5024645B-250B-C346-ABBC-E3C9ED592ABD}" type="pres">
      <dgm:prSet presAssocID="{092E9D70-7DAF-4010-98D9-B50146C5D71A}" presName="node" presStyleLbl="node1" presStyleIdx="3" presStyleCnt="10">
        <dgm:presLayoutVars>
          <dgm:bulletEnabled val="1"/>
        </dgm:presLayoutVars>
      </dgm:prSet>
      <dgm:spPr/>
    </dgm:pt>
    <dgm:pt modelId="{0035078E-FD38-5B4A-8BEC-9B89187B68FF}" type="pres">
      <dgm:prSet presAssocID="{CCB55E11-6724-40E4-83B9-8570002987EF}" presName="sibTrans" presStyleLbl="bgSibTrans2D1" presStyleIdx="3" presStyleCnt="9"/>
      <dgm:spPr/>
    </dgm:pt>
    <dgm:pt modelId="{3DEE2C56-50C1-9D4B-9336-39D8A8CE199D}" type="pres">
      <dgm:prSet presAssocID="{077586E5-91DF-4B92-9446-A544E0241411}" presName="compNode" presStyleCnt="0"/>
      <dgm:spPr/>
    </dgm:pt>
    <dgm:pt modelId="{77420A6B-BFBE-2E42-BFAB-7230D7899EF3}" type="pres">
      <dgm:prSet presAssocID="{077586E5-91DF-4B92-9446-A544E0241411}" presName="dummyConnPt" presStyleCnt="0"/>
      <dgm:spPr/>
    </dgm:pt>
    <dgm:pt modelId="{02821874-577A-364D-8E1E-37177F661D63}" type="pres">
      <dgm:prSet presAssocID="{077586E5-91DF-4B92-9446-A544E0241411}" presName="node" presStyleLbl="node1" presStyleIdx="4" presStyleCnt="10">
        <dgm:presLayoutVars>
          <dgm:bulletEnabled val="1"/>
        </dgm:presLayoutVars>
      </dgm:prSet>
      <dgm:spPr/>
    </dgm:pt>
    <dgm:pt modelId="{2C064C5F-A03C-964A-871B-63B077541AFC}" type="pres">
      <dgm:prSet presAssocID="{31458610-E6B9-4C8D-A639-DDADA4563303}" presName="sibTrans" presStyleLbl="bgSibTrans2D1" presStyleIdx="4" presStyleCnt="9"/>
      <dgm:spPr/>
    </dgm:pt>
    <dgm:pt modelId="{8EF9920F-D135-8349-A15C-703F3EAC1EFE}" type="pres">
      <dgm:prSet presAssocID="{AD53DE5D-034D-4C0D-BB54-13B8213F420B}" presName="compNode" presStyleCnt="0"/>
      <dgm:spPr/>
    </dgm:pt>
    <dgm:pt modelId="{F564A582-E33A-DE49-BD48-2E8A0C94F7F7}" type="pres">
      <dgm:prSet presAssocID="{AD53DE5D-034D-4C0D-BB54-13B8213F420B}" presName="dummyConnPt" presStyleCnt="0"/>
      <dgm:spPr/>
    </dgm:pt>
    <dgm:pt modelId="{B22DFBF7-4B00-D64B-836A-37CADE5DC5D9}" type="pres">
      <dgm:prSet presAssocID="{AD53DE5D-034D-4C0D-BB54-13B8213F420B}" presName="node" presStyleLbl="node1" presStyleIdx="5" presStyleCnt="10">
        <dgm:presLayoutVars>
          <dgm:bulletEnabled val="1"/>
        </dgm:presLayoutVars>
      </dgm:prSet>
      <dgm:spPr/>
    </dgm:pt>
    <dgm:pt modelId="{9F6A8D16-E9E1-B94B-9EF7-4BC06F6D978F}" type="pres">
      <dgm:prSet presAssocID="{B77B1BE9-FBAD-4427-A952-7C398593ACBA}" presName="sibTrans" presStyleLbl="bgSibTrans2D1" presStyleIdx="5" presStyleCnt="9"/>
      <dgm:spPr/>
    </dgm:pt>
    <dgm:pt modelId="{AC8111E0-7F10-2149-83C7-5A45DA588A42}" type="pres">
      <dgm:prSet presAssocID="{79C35CE6-CE02-4E65-A88C-407E6497511A}" presName="compNode" presStyleCnt="0"/>
      <dgm:spPr/>
    </dgm:pt>
    <dgm:pt modelId="{E2AA1F50-C715-B548-B9EE-2FC58F569FBF}" type="pres">
      <dgm:prSet presAssocID="{79C35CE6-CE02-4E65-A88C-407E6497511A}" presName="dummyConnPt" presStyleCnt="0"/>
      <dgm:spPr/>
    </dgm:pt>
    <dgm:pt modelId="{01A66A9D-CDCF-E74D-8CB8-64C76F98F472}" type="pres">
      <dgm:prSet presAssocID="{79C35CE6-CE02-4E65-A88C-407E6497511A}" presName="node" presStyleLbl="node1" presStyleIdx="6" presStyleCnt="10">
        <dgm:presLayoutVars>
          <dgm:bulletEnabled val="1"/>
        </dgm:presLayoutVars>
      </dgm:prSet>
      <dgm:spPr>
        <a:prstGeom prst="rect">
          <a:avLst/>
        </a:prstGeom>
      </dgm:spPr>
    </dgm:pt>
    <dgm:pt modelId="{6CD44C57-834A-4E9A-9083-69B849F05EB8}" type="pres">
      <dgm:prSet presAssocID="{42CF849D-3D0C-4FEB-A020-BBB6B04711A4}" presName="sibTrans" presStyleLbl="bgSibTrans2D1" presStyleIdx="6" presStyleCnt="9"/>
      <dgm:spPr/>
    </dgm:pt>
    <dgm:pt modelId="{92033438-F997-4FF7-BC8E-16679D8B7E63}" type="pres">
      <dgm:prSet presAssocID="{11419454-3AEA-4350-BBD9-B7044033BCAB}" presName="compNode" presStyleCnt="0"/>
      <dgm:spPr/>
    </dgm:pt>
    <dgm:pt modelId="{F585D022-2C3B-4874-841E-56A07B792EA8}" type="pres">
      <dgm:prSet presAssocID="{11419454-3AEA-4350-BBD9-B7044033BCAB}" presName="dummyConnPt" presStyleCnt="0"/>
      <dgm:spPr/>
    </dgm:pt>
    <dgm:pt modelId="{24694459-6A71-48E3-9EE2-76D0F1317473}" type="pres">
      <dgm:prSet presAssocID="{11419454-3AEA-4350-BBD9-B7044033BCAB}" presName="node" presStyleLbl="node1" presStyleIdx="7" presStyleCnt="10">
        <dgm:presLayoutVars>
          <dgm:bulletEnabled val="1"/>
        </dgm:presLayoutVars>
      </dgm:prSet>
      <dgm:spPr/>
    </dgm:pt>
    <dgm:pt modelId="{ADA2B71D-341C-43D7-B007-5E5106C61397}" type="pres">
      <dgm:prSet presAssocID="{018A5900-4A40-4759-B447-D6A302BCD540}" presName="sibTrans" presStyleLbl="bgSibTrans2D1" presStyleIdx="7" presStyleCnt="9"/>
      <dgm:spPr/>
    </dgm:pt>
    <dgm:pt modelId="{7A462056-EF10-4646-8AC5-A8C7763D2765}" type="pres">
      <dgm:prSet presAssocID="{3D137B5B-2E23-42F5-8474-E1158EA269AC}" presName="compNode" presStyleCnt="0"/>
      <dgm:spPr/>
    </dgm:pt>
    <dgm:pt modelId="{8C7D6BDF-2D72-4F0A-AC9B-B79FA8458F3E}" type="pres">
      <dgm:prSet presAssocID="{3D137B5B-2E23-42F5-8474-E1158EA269AC}" presName="dummyConnPt" presStyleCnt="0"/>
      <dgm:spPr/>
    </dgm:pt>
    <dgm:pt modelId="{4C54D79F-2402-43B9-AA5E-66FFBCC85076}" type="pres">
      <dgm:prSet presAssocID="{3D137B5B-2E23-42F5-8474-E1158EA269AC}" presName="node" presStyleLbl="node1" presStyleIdx="8" presStyleCnt="10">
        <dgm:presLayoutVars>
          <dgm:bulletEnabled val="1"/>
        </dgm:presLayoutVars>
      </dgm:prSet>
      <dgm:spPr/>
    </dgm:pt>
    <dgm:pt modelId="{4A62CEC2-A59C-4867-B7A2-FBCD927F3EEB}" type="pres">
      <dgm:prSet presAssocID="{4810C079-FA6A-40EF-9968-2C8DCF8AA63C}" presName="sibTrans" presStyleLbl="bgSibTrans2D1" presStyleIdx="8" presStyleCnt="9"/>
      <dgm:spPr/>
    </dgm:pt>
    <dgm:pt modelId="{3C241EA0-2482-48F8-B21C-0A2303786248}" type="pres">
      <dgm:prSet presAssocID="{D6B400E0-D990-4EB5-9B49-2B0FA46CBE95}" presName="compNode" presStyleCnt="0"/>
      <dgm:spPr/>
    </dgm:pt>
    <dgm:pt modelId="{E8F7FB8B-6CD0-4081-862F-8D8B7F1EC37C}" type="pres">
      <dgm:prSet presAssocID="{D6B400E0-D990-4EB5-9B49-2B0FA46CBE95}" presName="dummyConnPt" presStyleCnt="0"/>
      <dgm:spPr/>
    </dgm:pt>
    <dgm:pt modelId="{D0571861-A2F4-4D82-AEA7-0024768F5998}" type="pres">
      <dgm:prSet presAssocID="{D6B400E0-D990-4EB5-9B49-2B0FA46CBE95}" presName="node" presStyleLbl="node1" presStyleIdx="9" presStyleCnt="10">
        <dgm:presLayoutVars>
          <dgm:bulletEnabled val="1"/>
        </dgm:presLayoutVars>
      </dgm:prSet>
      <dgm:spPr/>
    </dgm:pt>
  </dgm:ptLst>
  <dgm:cxnLst>
    <dgm:cxn modelId="{5BC64F19-B8E5-C04A-84EB-1D0503DB9D3D}" type="presOf" srcId="{89597ABE-2B02-4A63-8E76-415D147D89DE}" destId="{B47825F1-1964-5448-9DD2-DE0EDA5D51B9}" srcOrd="0" destOrd="0" presId="urn:microsoft.com/office/officeart/2005/8/layout/bProcess4"/>
    <dgm:cxn modelId="{84318A23-A25D-2646-95F2-F05B17208174}" type="presOf" srcId="{31458610-E6B9-4C8D-A639-DDADA4563303}" destId="{2C064C5F-A03C-964A-871B-63B077541AFC}" srcOrd="0" destOrd="0" presId="urn:microsoft.com/office/officeart/2005/8/layout/bProcess4"/>
    <dgm:cxn modelId="{FF85A12C-E3E7-234D-AB4C-C07B8D891AA5}" type="presOf" srcId="{CCB55E11-6724-40E4-83B9-8570002987EF}" destId="{0035078E-FD38-5B4A-8BEC-9B89187B68FF}" srcOrd="0" destOrd="0" presId="urn:microsoft.com/office/officeart/2005/8/layout/bProcess4"/>
    <dgm:cxn modelId="{D7268C2F-BE6B-8248-A62C-E3F1481DE49B}" type="presOf" srcId="{879BD9B6-D82E-4763-813B-58647DDBEBE7}" destId="{E318A95D-BD73-1544-B545-A03476A2F4B0}" srcOrd="0" destOrd="0" presId="urn:microsoft.com/office/officeart/2005/8/layout/bProcess4"/>
    <dgm:cxn modelId="{52088F34-0B0E-43B3-9D18-40E76F03DB8C}" type="presOf" srcId="{D6B400E0-D990-4EB5-9B49-2B0FA46CBE95}" destId="{D0571861-A2F4-4D82-AEA7-0024768F5998}" srcOrd="0" destOrd="0" presId="urn:microsoft.com/office/officeart/2005/8/layout/bProcess4"/>
    <dgm:cxn modelId="{386BBD3B-73C1-4849-8D97-F930CACECB0C}" srcId="{89597ABE-2B02-4A63-8E76-415D147D89DE}" destId="{11419454-3AEA-4350-BBD9-B7044033BCAB}" srcOrd="7" destOrd="0" parTransId="{18649B68-CED1-4BD6-809B-9DDDBE87D6D5}" sibTransId="{018A5900-4A40-4759-B447-D6A302BCD540}"/>
    <dgm:cxn modelId="{DDE4D73B-5638-E644-B5B3-BCB57426FD3D}" type="presOf" srcId="{79C35CE6-CE02-4E65-A88C-407E6497511A}" destId="{01A66A9D-CDCF-E74D-8CB8-64C76F98F472}" srcOrd="0" destOrd="0" presId="urn:microsoft.com/office/officeart/2005/8/layout/bProcess4"/>
    <dgm:cxn modelId="{DFC34B3E-A04C-4075-AFC7-97AD2BF8DEC7}" srcId="{89597ABE-2B02-4A63-8E76-415D147D89DE}" destId="{879BD9B6-D82E-4763-813B-58647DDBEBE7}" srcOrd="0" destOrd="0" parTransId="{F00CBBDD-DF30-4E54-814F-DA0E83FDD882}" sibTransId="{51AB530A-C9A3-4979-8B0F-D0FD2C428F68}"/>
    <dgm:cxn modelId="{508DF845-0E97-432E-8A30-053BEBFDCA58}" type="presOf" srcId="{11419454-3AEA-4350-BBD9-B7044033BCAB}" destId="{24694459-6A71-48E3-9EE2-76D0F1317473}" srcOrd="0" destOrd="0" presId="urn:microsoft.com/office/officeart/2005/8/layout/bProcess4"/>
    <dgm:cxn modelId="{1E36BB47-05ED-40F0-960F-4CA818017C0E}" srcId="{89597ABE-2B02-4A63-8E76-415D147D89DE}" destId="{092E9D70-7DAF-4010-98D9-B50146C5D71A}" srcOrd="3" destOrd="0" parTransId="{F7D82A89-461E-48FB-AA70-ED9FCED1E57E}" sibTransId="{CCB55E11-6724-40E4-83B9-8570002987EF}"/>
    <dgm:cxn modelId="{5B9AB86C-758C-4D88-BFCB-15CC5F208C78}" type="presOf" srcId="{3D137B5B-2E23-42F5-8474-E1158EA269AC}" destId="{4C54D79F-2402-43B9-AA5E-66FFBCC85076}" srcOrd="0" destOrd="0" presId="urn:microsoft.com/office/officeart/2005/8/layout/bProcess4"/>
    <dgm:cxn modelId="{6C120C4D-BE98-4922-B566-760CEA56F979}" srcId="{89597ABE-2B02-4A63-8E76-415D147D89DE}" destId="{79C35CE6-CE02-4E65-A88C-407E6497511A}" srcOrd="6" destOrd="0" parTransId="{41326CB0-5EFE-4017-820F-9313B8BB78E3}" sibTransId="{42CF849D-3D0C-4FEB-A020-BBB6B04711A4}"/>
    <dgm:cxn modelId="{F175D14E-D37A-4C6E-ADB9-3E24E685321C}" srcId="{89597ABE-2B02-4A63-8E76-415D147D89DE}" destId="{F199D408-1BC2-4A28-977D-B44BB2437B55}" srcOrd="1" destOrd="0" parTransId="{60ABB2B5-539F-4A8F-99C6-DD00BF39B25D}" sibTransId="{ECB2BB19-604D-4EC1-9363-177CD9D9552D}"/>
    <dgm:cxn modelId="{051AF47A-EE9E-1C46-8315-BA9484773BCC}" type="presOf" srcId="{AD53DE5D-034D-4C0D-BB54-13B8213F420B}" destId="{B22DFBF7-4B00-D64B-836A-37CADE5DC5D9}" srcOrd="0" destOrd="0" presId="urn:microsoft.com/office/officeart/2005/8/layout/bProcess4"/>
    <dgm:cxn modelId="{59D9D181-F662-9A44-8D74-3F1FAAED196B}" type="presOf" srcId="{2B859588-E4A5-4C0C-A47B-B578F45E0357}" destId="{BA41C6ED-B09B-C345-A240-109533807D39}" srcOrd="0" destOrd="0" presId="urn:microsoft.com/office/officeart/2005/8/layout/bProcess4"/>
    <dgm:cxn modelId="{38A18A83-F7CA-4C3C-834B-C4FAE12499CF}" srcId="{89597ABE-2B02-4A63-8E76-415D147D89DE}" destId="{D6B400E0-D990-4EB5-9B49-2B0FA46CBE95}" srcOrd="9" destOrd="0" parTransId="{978054B0-AB2E-4614-B016-8DA4152BE407}" sibTransId="{7E3F9711-85F8-4DAA-B694-70D071A376E9}"/>
    <dgm:cxn modelId="{2EC6BD93-7225-44EA-BE34-422C248EB7D1}" srcId="{89597ABE-2B02-4A63-8E76-415D147D89DE}" destId="{3D137B5B-2E23-42F5-8474-E1158EA269AC}" srcOrd="8" destOrd="0" parTransId="{3ABEF771-0DA2-42E7-9546-DB857A9764FA}" sibTransId="{4810C079-FA6A-40EF-9968-2C8DCF8AA63C}"/>
    <dgm:cxn modelId="{F18BB99E-3E10-492F-8CF0-06AB5587117E}" srcId="{89597ABE-2B02-4A63-8E76-415D147D89DE}" destId="{70E03D83-8F65-4926-9BDF-3182E66DEBA0}" srcOrd="2" destOrd="0" parTransId="{AB980F86-7350-4406-99EB-00A7B37C9158}" sibTransId="{2B859588-E4A5-4C0C-A47B-B578F45E0357}"/>
    <dgm:cxn modelId="{9783C59E-62FB-5A49-B006-0C2410CE708F}" type="presOf" srcId="{077586E5-91DF-4B92-9446-A544E0241411}" destId="{02821874-577A-364D-8E1E-37177F661D63}" srcOrd="0" destOrd="0" presId="urn:microsoft.com/office/officeart/2005/8/layout/bProcess4"/>
    <dgm:cxn modelId="{BB7634A2-83BA-DD4D-90E3-B67341FAF1E5}" type="presOf" srcId="{092E9D70-7DAF-4010-98D9-B50146C5D71A}" destId="{5024645B-250B-C346-ABBC-E3C9ED592ABD}" srcOrd="0" destOrd="0" presId="urn:microsoft.com/office/officeart/2005/8/layout/bProcess4"/>
    <dgm:cxn modelId="{ED1EA3A5-E08D-4597-BD67-7FEEE719010C}" type="presOf" srcId="{4810C079-FA6A-40EF-9968-2C8DCF8AA63C}" destId="{4A62CEC2-A59C-4867-B7A2-FBCD927F3EEB}" srcOrd="0" destOrd="0" presId="urn:microsoft.com/office/officeart/2005/8/layout/bProcess4"/>
    <dgm:cxn modelId="{0CE81CB0-C09A-0145-93B4-1DDC9CEE67F6}" type="presOf" srcId="{ECB2BB19-604D-4EC1-9363-177CD9D9552D}" destId="{885B4E58-67A6-7847-8D93-0FD4CBCA3618}" srcOrd="0" destOrd="0" presId="urn:microsoft.com/office/officeart/2005/8/layout/bProcess4"/>
    <dgm:cxn modelId="{1FBE95BC-3C5C-4979-9DA7-60C446FE5F2A}" srcId="{89597ABE-2B02-4A63-8E76-415D147D89DE}" destId="{077586E5-91DF-4B92-9446-A544E0241411}" srcOrd="4" destOrd="0" parTransId="{34B35403-B48D-4F6C-B8E8-9B7F90555E14}" sibTransId="{31458610-E6B9-4C8D-A639-DDADA4563303}"/>
    <dgm:cxn modelId="{C51CF3C6-0B58-4988-9771-B069CBC57899}" srcId="{89597ABE-2B02-4A63-8E76-415D147D89DE}" destId="{AD53DE5D-034D-4C0D-BB54-13B8213F420B}" srcOrd="5" destOrd="0" parTransId="{8FFBCECD-344F-4E08-B90F-EC2E8DBDB8E7}" sibTransId="{B77B1BE9-FBAD-4427-A952-7C398593ACBA}"/>
    <dgm:cxn modelId="{6EA57DCD-2D8D-5246-A078-22351C5B2AF9}" type="presOf" srcId="{F199D408-1BC2-4A28-977D-B44BB2437B55}" destId="{59CB6597-A6AA-8744-B08A-908DDF6F911B}" srcOrd="0" destOrd="0" presId="urn:microsoft.com/office/officeart/2005/8/layout/bProcess4"/>
    <dgm:cxn modelId="{FF7173CE-6DC1-4122-99AA-54D090F0463D}" type="presOf" srcId="{42CF849D-3D0C-4FEB-A020-BBB6B04711A4}" destId="{6CD44C57-834A-4E9A-9083-69B849F05EB8}" srcOrd="0" destOrd="0" presId="urn:microsoft.com/office/officeart/2005/8/layout/bProcess4"/>
    <dgm:cxn modelId="{E31C75CE-9679-45CB-84A0-E2C9E87D2800}" type="presOf" srcId="{018A5900-4A40-4759-B447-D6A302BCD540}" destId="{ADA2B71D-341C-43D7-B007-5E5106C61397}" srcOrd="0" destOrd="0" presId="urn:microsoft.com/office/officeart/2005/8/layout/bProcess4"/>
    <dgm:cxn modelId="{2C051FED-8C58-DB4B-B0F7-F3E475EBE376}" type="presOf" srcId="{51AB530A-C9A3-4979-8B0F-D0FD2C428F68}" destId="{FF2E48CA-4A2D-C845-9CB1-1B11B5998DF0}" srcOrd="0" destOrd="0" presId="urn:microsoft.com/office/officeart/2005/8/layout/bProcess4"/>
    <dgm:cxn modelId="{7EB2FBF2-EA0A-A54A-AB2E-A0688CBB27CC}" type="presOf" srcId="{70E03D83-8F65-4926-9BDF-3182E66DEBA0}" destId="{5D913001-DAB5-794D-8796-55B6E0DEC7A6}" srcOrd="0" destOrd="0" presId="urn:microsoft.com/office/officeart/2005/8/layout/bProcess4"/>
    <dgm:cxn modelId="{00D554F4-A5DB-894A-B433-32B0E6EB2C48}" type="presOf" srcId="{B77B1BE9-FBAD-4427-A952-7C398593ACBA}" destId="{9F6A8D16-E9E1-B94B-9EF7-4BC06F6D978F}" srcOrd="0" destOrd="0" presId="urn:microsoft.com/office/officeart/2005/8/layout/bProcess4"/>
    <dgm:cxn modelId="{F9EFF699-6398-5749-A295-F79DFD1AC627}" type="presParOf" srcId="{B47825F1-1964-5448-9DD2-DE0EDA5D51B9}" destId="{950E8706-A287-0F40-BACB-E6A941EC7869}" srcOrd="0" destOrd="0" presId="urn:microsoft.com/office/officeart/2005/8/layout/bProcess4"/>
    <dgm:cxn modelId="{D51F68FF-5B1A-084D-956B-B714AFF370B5}" type="presParOf" srcId="{950E8706-A287-0F40-BACB-E6A941EC7869}" destId="{B43BFF79-0CB0-944B-B5E2-8DB89F08F53D}" srcOrd="0" destOrd="0" presId="urn:microsoft.com/office/officeart/2005/8/layout/bProcess4"/>
    <dgm:cxn modelId="{5B7E66EA-0967-2847-9AD7-3B70DB7EE1C4}" type="presParOf" srcId="{950E8706-A287-0F40-BACB-E6A941EC7869}" destId="{E318A95D-BD73-1544-B545-A03476A2F4B0}" srcOrd="1" destOrd="0" presId="urn:microsoft.com/office/officeart/2005/8/layout/bProcess4"/>
    <dgm:cxn modelId="{988BC4DB-D704-7A44-A312-E641D01217A8}" type="presParOf" srcId="{B47825F1-1964-5448-9DD2-DE0EDA5D51B9}" destId="{FF2E48CA-4A2D-C845-9CB1-1B11B5998DF0}" srcOrd="1" destOrd="0" presId="urn:microsoft.com/office/officeart/2005/8/layout/bProcess4"/>
    <dgm:cxn modelId="{E05FEB10-4901-5D40-8BFE-F47D4EF6F23E}" type="presParOf" srcId="{B47825F1-1964-5448-9DD2-DE0EDA5D51B9}" destId="{CAE6B5EF-4905-324B-A8E1-DD9832FE0CC8}" srcOrd="2" destOrd="0" presId="urn:microsoft.com/office/officeart/2005/8/layout/bProcess4"/>
    <dgm:cxn modelId="{1945A91B-0093-5D4C-90A9-2741B648DC2A}" type="presParOf" srcId="{CAE6B5EF-4905-324B-A8E1-DD9832FE0CC8}" destId="{7DBBCE28-1A7F-EA48-AE66-84807989E981}" srcOrd="0" destOrd="0" presId="urn:microsoft.com/office/officeart/2005/8/layout/bProcess4"/>
    <dgm:cxn modelId="{0E5C1B7A-4348-FF48-B5B0-A80EA14D50A1}" type="presParOf" srcId="{CAE6B5EF-4905-324B-A8E1-DD9832FE0CC8}" destId="{59CB6597-A6AA-8744-B08A-908DDF6F911B}" srcOrd="1" destOrd="0" presId="urn:microsoft.com/office/officeart/2005/8/layout/bProcess4"/>
    <dgm:cxn modelId="{72812688-34F9-074F-8CD0-9DB5B7629C36}" type="presParOf" srcId="{B47825F1-1964-5448-9DD2-DE0EDA5D51B9}" destId="{885B4E58-67A6-7847-8D93-0FD4CBCA3618}" srcOrd="3" destOrd="0" presId="urn:microsoft.com/office/officeart/2005/8/layout/bProcess4"/>
    <dgm:cxn modelId="{4F054F97-C385-804E-9137-F8F23A45036F}" type="presParOf" srcId="{B47825F1-1964-5448-9DD2-DE0EDA5D51B9}" destId="{36EC2B97-FE56-F34C-8A51-95A83672C316}" srcOrd="4" destOrd="0" presId="urn:microsoft.com/office/officeart/2005/8/layout/bProcess4"/>
    <dgm:cxn modelId="{609A9CD3-CDE3-4144-B1AD-FFEBDC32D3E1}" type="presParOf" srcId="{36EC2B97-FE56-F34C-8A51-95A83672C316}" destId="{02058500-5E8D-544D-9EFA-576C0C0C1B0F}" srcOrd="0" destOrd="0" presId="urn:microsoft.com/office/officeart/2005/8/layout/bProcess4"/>
    <dgm:cxn modelId="{A04915B4-3165-0D4F-93C6-E655DEDC12A9}" type="presParOf" srcId="{36EC2B97-FE56-F34C-8A51-95A83672C316}" destId="{5D913001-DAB5-794D-8796-55B6E0DEC7A6}" srcOrd="1" destOrd="0" presId="urn:microsoft.com/office/officeart/2005/8/layout/bProcess4"/>
    <dgm:cxn modelId="{7C26A023-0DD0-0047-8A8B-E159FF7F86F8}" type="presParOf" srcId="{B47825F1-1964-5448-9DD2-DE0EDA5D51B9}" destId="{BA41C6ED-B09B-C345-A240-109533807D39}" srcOrd="5" destOrd="0" presId="urn:microsoft.com/office/officeart/2005/8/layout/bProcess4"/>
    <dgm:cxn modelId="{0A3BB293-BBA5-B246-881F-BB8AADE2DF76}" type="presParOf" srcId="{B47825F1-1964-5448-9DD2-DE0EDA5D51B9}" destId="{A4A71C82-7B91-7345-B557-B51EC8226EDA}" srcOrd="6" destOrd="0" presId="urn:microsoft.com/office/officeart/2005/8/layout/bProcess4"/>
    <dgm:cxn modelId="{5D2E595C-C364-DC46-81EE-23F126FC4A61}" type="presParOf" srcId="{A4A71C82-7B91-7345-B557-B51EC8226EDA}" destId="{EA3F4E0B-0E38-8E4A-A4A1-FDF3DE68C30A}" srcOrd="0" destOrd="0" presId="urn:microsoft.com/office/officeart/2005/8/layout/bProcess4"/>
    <dgm:cxn modelId="{3F1ED77B-BC3C-7646-9225-0A95F63EE1EC}" type="presParOf" srcId="{A4A71C82-7B91-7345-B557-B51EC8226EDA}" destId="{5024645B-250B-C346-ABBC-E3C9ED592ABD}" srcOrd="1" destOrd="0" presId="urn:microsoft.com/office/officeart/2005/8/layout/bProcess4"/>
    <dgm:cxn modelId="{E61CEEC1-7704-8C4E-8CC2-DB16B2AB0434}" type="presParOf" srcId="{B47825F1-1964-5448-9DD2-DE0EDA5D51B9}" destId="{0035078E-FD38-5B4A-8BEC-9B89187B68FF}" srcOrd="7" destOrd="0" presId="urn:microsoft.com/office/officeart/2005/8/layout/bProcess4"/>
    <dgm:cxn modelId="{8A4B50FA-BF6C-D44A-840E-D20D0126F552}" type="presParOf" srcId="{B47825F1-1964-5448-9DD2-DE0EDA5D51B9}" destId="{3DEE2C56-50C1-9D4B-9336-39D8A8CE199D}" srcOrd="8" destOrd="0" presId="urn:microsoft.com/office/officeart/2005/8/layout/bProcess4"/>
    <dgm:cxn modelId="{C43560F8-BF6A-5948-B72D-D14CDD9D1F24}" type="presParOf" srcId="{3DEE2C56-50C1-9D4B-9336-39D8A8CE199D}" destId="{77420A6B-BFBE-2E42-BFAB-7230D7899EF3}" srcOrd="0" destOrd="0" presId="urn:microsoft.com/office/officeart/2005/8/layout/bProcess4"/>
    <dgm:cxn modelId="{6AC024E3-88DB-234A-A22A-5826C2118545}" type="presParOf" srcId="{3DEE2C56-50C1-9D4B-9336-39D8A8CE199D}" destId="{02821874-577A-364D-8E1E-37177F661D63}" srcOrd="1" destOrd="0" presId="urn:microsoft.com/office/officeart/2005/8/layout/bProcess4"/>
    <dgm:cxn modelId="{82A56A1B-BEAD-D549-8CBB-4D1243AE67A2}" type="presParOf" srcId="{B47825F1-1964-5448-9DD2-DE0EDA5D51B9}" destId="{2C064C5F-A03C-964A-871B-63B077541AFC}" srcOrd="9" destOrd="0" presId="urn:microsoft.com/office/officeart/2005/8/layout/bProcess4"/>
    <dgm:cxn modelId="{76785613-5AD8-3E4D-A664-2C074864BEBD}" type="presParOf" srcId="{B47825F1-1964-5448-9DD2-DE0EDA5D51B9}" destId="{8EF9920F-D135-8349-A15C-703F3EAC1EFE}" srcOrd="10" destOrd="0" presId="urn:microsoft.com/office/officeart/2005/8/layout/bProcess4"/>
    <dgm:cxn modelId="{A48C65ED-82BB-7E49-882A-B307734F65C4}" type="presParOf" srcId="{8EF9920F-D135-8349-A15C-703F3EAC1EFE}" destId="{F564A582-E33A-DE49-BD48-2E8A0C94F7F7}" srcOrd="0" destOrd="0" presId="urn:microsoft.com/office/officeart/2005/8/layout/bProcess4"/>
    <dgm:cxn modelId="{43D7F595-1B89-BC42-861E-73EC1FEA2C03}" type="presParOf" srcId="{8EF9920F-D135-8349-A15C-703F3EAC1EFE}" destId="{B22DFBF7-4B00-D64B-836A-37CADE5DC5D9}" srcOrd="1" destOrd="0" presId="urn:microsoft.com/office/officeart/2005/8/layout/bProcess4"/>
    <dgm:cxn modelId="{9F184392-D6D7-5841-BACE-1971EF2E9BA8}" type="presParOf" srcId="{B47825F1-1964-5448-9DD2-DE0EDA5D51B9}" destId="{9F6A8D16-E9E1-B94B-9EF7-4BC06F6D978F}" srcOrd="11" destOrd="0" presId="urn:microsoft.com/office/officeart/2005/8/layout/bProcess4"/>
    <dgm:cxn modelId="{68F6DDBA-3418-1F4C-B25C-1FD9CB7C58C2}" type="presParOf" srcId="{B47825F1-1964-5448-9DD2-DE0EDA5D51B9}" destId="{AC8111E0-7F10-2149-83C7-5A45DA588A42}" srcOrd="12" destOrd="0" presId="urn:microsoft.com/office/officeart/2005/8/layout/bProcess4"/>
    <dgm:cxn modelId="{548CBCBF-7C3D-7D43-85E3-11435801EE79}" type="presParOf" srcId="{AC8111E0-7F10-2149-83C7-5A45DA588A42}" destId="{E2AA1F50-C715-B548-B9EE-2FC58F569FBF}" srcOrd="0" destOrd="0" presId="urn:microsoft.com/office/officeart/2005/8/layout/bProcess4"/>
    <dgm:cxn modelId="{36B47BA0-3B27-A742-9D4A-17E7A5818723}" type="presParOf" srcId="{AC8111E0-7F10-2149-83C7-5A45DA588A42}" destId="{01A66A9D-CDCF-E74D-8CB8-64C76F98F472}" srcOrd="1" destOrd="0" presId="urn:microsoft.com/office/officeart/2005/8/layout/bProcess4"/>
    <dgm:cxn modelId="{A3B2DF1F-E3EB-4C0E-9066-46A0C2642D6D}" type="presParOf" srcId="{B47825F1-1964-5448-9DD2-DE0EDA5D51B9}" destId="{6CD44C57-834A-4E9A-9083-69B849F05EB8}" srcOrd="13" destOrd="0" presId="urn:microsoft.com/office/officeart/2005/8/layout/bProcess4"/>
    <dgm:cxn modelId="{02BEED69-0DF8-48C1-A06F-8F1D00B91B47}" type="presParOf" srcId="{B47825F1-1964-5448-9DD2-DE0EDA5D51B9}" destId="{92033438-F997-4FF7-BC8E-16679D8B7E63}" srcOrd="14" destOrd="0" presId="urn:microsoft.com/office/officeart/2005/8/layout/bProcess4"/>
    <dgm:cxn modelId="{2D7B8646-1895-4B27-8ABF-C2C722228BB0}" type="presParOf" srcId="{92033438-F997-4FF7-BC8E-16679D8B7E63}" destId="{F585D022-2C3B-4874-841E-56A07B792EA8}" srcOrd="0" destOrd="0" presId="urn:microsoft.com/office/officeart/2005/8/layout/bProcess4"/>
    <dgm:cxn modelId="{940CA389-F15E-49C0-887B-09EECE8F05B9}" type="presParOf" srcId="{92033438-F997-4FF7-BC8E-16679D8B7E63}" destId="{24694459-6A71-48E3-9EE2-76D0F1317473}" srcOrd="1" destOrd="0" presId="urn:microsoft.com/office/officeart/2005/8/layout/bProcess4"/>
    <dgm:cxn modelId="{8DF8FF2A-43B5-4622-8540-8071F2AA900A}" type="presParOf" srcId="{B47825F1-1964-5448-9DD2-DE0EDA5D51B9}" destId="{ADA2B71D-341C-43D7-B007-5E5106C61397}" srcOrd="15" destOrd="0" presId="urn:microsoft.com/office/officeart/2005/8/layout/bProcess4"/>
    <dgm:cxn modelId="{A008F278-23CF-4887-87C6-91769A66149F}" type="presParOf" srcId="{B47825F1-1964-5448-9DD2-DE0EDA5D51B9}" destId="{7A462056-EF10-4646-8AC5-A8C7763D2765}" srcOrd="16" destOrd="0" presId="urn:microsoft.com/office/officeart/2005/8/layout/bProcess4"/>
    <dgm:cxn modelId="{D5CF51DA-7F5F-4360-861E-F16FC6CB18F5}" type="presParOf" srcId="{7A462056-EF10-4646-8AC5-A8C7763D2765}" destId="{8C7D6BDF-2D72-4F0A-AC9B-B79FA8458F3E}" srcOrd="0" destOrd="0" presId="urn:microsoft.com/office/officeart/2005/8/layout/bProcess4"/>
    <dgm:cxn modelId="{E731500E-A4A2-4BB0-A7C3-A9198633AD03}" type="presParOf" srcId="{7A462056-EF10-4646-8AC5-A8C7763D2765}" destId="{4C54D79F-2402-43B9-AA5E-66FFBCC85076}" srcOrd="1" destOrd="0" presId="urn:microsoft.com/office/officeart/2005/8/layout/bProcess4"/>
    <dgm:cxn modelId="{0A8BA790-4214-42FF-A4B4-5C0E7F537106}" type="presParOf" srcId="{B47825F1-1964-5448-9DD2-DE0EDA5D51B9}" destId="{4A62CEC2-A59C-4867-B7A2-FBCD927F3EEB}" srcOrd="17" destOrd="0" presId="urn:microsoft.com/office/officeart/2005/8/layout/bProcess4"/>
    <dgm:cxn modelId="{C6C50D74-A7FB-4B2B-AEB0-FC0B3128C6F7}" type="presParOf" srcId="{B47825F1-1964-5448-9DD2-DE0EDA5D51B9}" destId="{3C241EA0-2482-48F8-B21C-0A2303786248}" srcOrd="18" destOrd="0" presId="urn:microsoft.com/office/officeart/2005/8/layout/bProcess4"/>
    <dgm:cxn modelId="{EBD6858E-C186-4982-865E-30A433EEEA1E}" type="presParOf" srcId="{3C241EA0-2482-48F8-B21C-0A2303786248}" destId="{E8F7FB8B-6CD0-4081-862F-8D8B7F1EC37C}" srcOrd="0" destOrd="0" presId="urn:microsoft.com/office/officeart/2005/8/layout/bProcess4"/>
    <dgm:cxn modelId="{0C121DF7-46D1-4CB2-B1BB-BE78493410A2}" type="presParOf" srcId="{3C241EA0-2482-48F8-B21C-0A2303786248}" destId="{D0571861-A2F4-4D82-AEA7-0024768F5998}"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B9DA89-1303-D841-B636-FF675C30FA0A}">
      <dsp:nvSpPr>
        <dsp:cNvPr id="0" name=""/>
        <dsp:cNvSpPr/>
      </dsp:nvSpPr>
      <dsp:spPr>
        <a:xfrm>
          <a:off x="0" y="0"/>
          <a:ext cx="6269038" cy="0"/>
        </a:xfrm>
        <a:prstGeom prst="line">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w="9525"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5BFF33B-E013-F84E-A85B-7A07CD285F43}">
      <dsp:nvSpPr>
        <dsp:cNvPr id="0" name=""/>
        <dsp:cNvSpPr/>
      </dsp:nvSpPr>
      <dsp:spPr>
        <a:xfrm>
          <a:off x="0" y="0"/>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never asks for your full Social Security number; </a:t>
          </a:r>
        </a:p>
      </dsp:txBody>
      <dsp:txXfrm>
        <a:off x="0" y="0"/>
        <a:ext cx="6269038" cy="1393031"/>
      </dsp:txXfrm>
    </dsp:sp>
    <dsp:sp modelId="{EE4E2552-F74A-B540-987D-31AD3071FEC6}">
      <dsp:nvSpPr>
        <dsp:cNvPr id="0" name=""/>
        <dsp:cNvSpPr/>
      </dsp:nvSpPr>
      <dsp:spPr>
        <a:xfrm>
          <a:off x="0" y="1393031"/>
          <a:ext cx="6269038" cy="0"/>
        </a:xfrm>
        <a:prstGeom prst="line">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w="9525" cap="flat" cmpd="sng" algn="ctr">
          <a:solidFill>
            <a:schemeClr val="accent5">
              <a:hueOff val="-3311292"/>
              <a:satOff val="13270"/>
              <a:lumOff val="287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616BF510-F764-4446-B241-631A09B81545}">
      <dsp:nvSpPr>
        <dsp:cNvPr id="0" name=""/>
        <dsp:cNvSpPr/>
      </dsp:nvSpPr>
      <dsp:spPr>
        <a:xfrm>
          <a:off x="0" y="1393031"/>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never asks for money or a donation; </a:t>
          </a:r>
        </a:p>
      </dsp:txBody>
      <dsp:txXfrm>
        <a:off x="0" y="1393031"/>
        <a:ext cx="6269038" cy="1393031"/>
      </dsp:txXfrm>
    </dsp:sp>
    <dsp:sp modelId="{8D07D304-3F54-D348-9C68-E9363FAF306F}">
      <dsp:nvSpPr>
        <dsp:cNvPr id="0" name=""/>
        <dsp:cNvSpPr/>
      </dsp:nvSpPr>
      <dsp:spPr>
        <a:xfrm>
          <a:off x="0" y="2786062"/>
          <a:ext cx="6269038" cy="0"/>
        </a:xfrm>
        <a:prstGeom prst="line">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w="9525" cap="flat" cmpd="sng" algn="ctr">
          <a:solidFill>
            <a:schemeClr val="accent5">
              <a:hueOff val="-6622584"/>
              <a:satOff val="26541"/>
              <a:lumOff val="575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B375961-8974-4C4F-9F24-EAABA11AC877}">
      <dsp:nvSpPr>
        <dsp:cNvPr id="0" name=""/>
        <dsp:cNvSpPr/>
      </dsp:nvSpPr>
      <dsp:spPr>
        <a:xfrm>
          <a:off x="0" y="2786062"/>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never sends requests on behalf of a political party; </a:t>
          </a:r>
        </a:p>
      </dsp:txBody>
      <dsp:txXfrm>
        <a:off x="0" y="2786062"/>
        <a:ext cx="6269038" cy="1393031"/>
      </dsp:txXfrm>
    </dsp:sp>
    <dsp:sp modelId="{73F21E65-B075-BE4E-A60E-9B07B741EE53}">
      <dsp:nvSpPr>
        <dsp:cNvPr id="0" name=""/>
        <dsp:cNvSpPr/>
      </dsp:nvSpPr>
      <dsp:spPr>
        <a:xfrm>
          <a:off x="0" y="4179093"/>
          <a:ext cx="6269038" cy="0"/>
        </a:xfrm>
        <a:prstGeom prst="line">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w="9525" cap="flat" cmpd="sng" algn="ctr">
          <a:solidFill>
            <a:schemeClr val="accent5">
              <a:hueOff val="-9933876"/>
              <a:satOff val="39811"/>
              <a:lumOff val="8628"/>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A513ADCF-9035-EC43-B61B-0EB1248EA798}">
      <dsp:nvSpPr>
        <dsp:cNvPr id="0" name=""/>
        <dsp:cNvSpPr/>
      </dsp:nvSpPr>
      <dsp:spPr>
        <a:xfrm>
          <a:off x="0" y="4179093"/>
          <a:ext cx="6269038" cy="1393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never requests PIN codes, passwords or similar access information for credit cards, banks or other financial accounts.</a:t>
          </a:r>
        </a:p>
      </dsp:txBody>
      <dsp:txXfrm>
        <a:off x="0" y="4179093"/>
        <a:ext cx="6269038" cy="13930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390D65-63C1-AD46-8E9B-450CFA3501E6}">
      <dsp:nvSpPr>
        <dsp:cNvPr id="0" name=""/>
        <dsp:cNvSpPr/>
      </dsp:nvSpPr>
      <dsp:spPr>
        <a:xfrm>
          <a:off x="0" y="0"/>
          <a:ext cx="8938260" cy="1305401"/>
        </a:xfrm>
        <a:prstGeom prst="roundRect">
          <a:avLst>
            <a:gd name="adj" fmla="val 10000"/>
          </a:avLst>
        </a:prstGeom>
        <a:gradFill rotWithShape="0">
          <a:gsLst>
            <a:gs pos="0">
              <a:schemeClr val="accent5">
                <a:shade val="80000"/>
                <a:hueOff val="0"/>
                <a:satOff val="0"/>
                <a:lumOff val="0"/>
                <a:alphaOff val="0"/>
                <a:shade val="51000"/>
                <a:satMod val="130000"/>
              </a:schemeClr>
            </a:gs>
            <a:gs pos="80000">
              <a:schemeClr val="accent5">
                <a:shade val="80000"/>
                <a:hueOff val="0"/>
                <a:satOff val="0"/>
                <a:lumOff val="0"/>
                <a:alphaOff val="0"/>
                <a:shade val="93000"/>
                <a:satMod val="130000"/>
              </a:schemeClr>
            </a:gs>
            <a:gs pos="100000">
              <a:schemeClr val="accent5">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Highest elected officials or community leaders appoint chairpersons</a:t>
          </a:r>
        </a:p>
      </dsp:txBody>
      <dsp:txXfrm>
        <a:off x="38234" y="38234"/>
        <a:ext cx="7529629" cy="1228933"/>
      </dsp:txXfrm>
    </dsp:sp>
    <dsp:sp modelId="{E2885E5F-B47E-0E44-8B7C-55BD1FC89687}">
      <dsp:nvSpPr>
        <dsp:cNvPr id="0" name=""/>
        <dsp:cNvSpPr/>
      </dsp:nvSpPr>
      <dsp:spPr>
        <a:xfrm>
          <a:off x="788669" y="1522968"/>
          <a:ext cx="8938260" cy="1305401"/>
        </a:xfrm>
        <a:prstGeom prst="roundRect">
          <a:avLst>
            <a:gd name="adj" fmla="val 10000"/>
          </a:avLst>
        </a:prstGeom>
        <a:gradFill rotWithShape="0">
          <a:gsLst>
            <a:gs pos="0">
              <a:schemeClr val="accent5">
                <a:shade val="80000"/>
                <a:hueOff val="102610"/>
                <a:satOff val="-1119"/>
                <a:lumOff val="12789"/>
                <a:alphaOff val="0"/>
                <a:shade val="51000"/>
                <a:satMod val="130000"/>
              </a:schemeClr>
            </a:gs>
            <a:gs pos="80000">
              <a:schemeClr val="accent5">
                <a:shade val="80000"/>
                <a:hueOff val="102610"/>
                <a:satOff val="-1119"/>
                <a:lumOff val="12789"/>
                <a:alphaOff val="0"/>
                <a:shade val="93000"/>
                <a:satMod val="130000"/>
              </a:schemeClr>
            </a:gs>
            <a:gs pos="100000">
              <a:schemeClr val="accent5">
                <a:shade val="80000"/>
                <a:hueOff val="102610"/>
                <a:satOff val="-1119"/>
                <a:lumOff val="1278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Chairperson is the liaison or main source of contact between the CCC and the Census Bureau</a:t>
          </a:r>
        </a:p>
      </dsp:txBody>
      <dsp:txXfrm>
        <a:off x="826903" y="1561202"/>
        <a:ext cx="7224611" cy="1228933"/>
      </dsp:txXfrm>
    </dsp:sp>
    <dsp:sp modelId="{4E60054B-F0C3-9A45-B9E1-F66912A29A8C}">
      <dsp:nvSpPr>
        <dsp:cNvPr id="0" name=""/>
        <dsp:cNvSpPr/>
      </dsp:nvSpPr>
      <dsp:spPr>
        <a:xfrm>
          <a:off x="1577339" y="3045936"/>
          <a:ext cx="8938260" cy="1305401"/>
        </a:xfrm>
        <a:prstGeom prst="roundRect">
          <a:avLst>
            <a:gd name="adj" fmla="val 10000"/>
          </a:avLst>
        </a:prstGeom>
        <a:gradFill rotWithShape="0">
          <a:gsLst>
            <a:gs pos="0">
              <a:schemeClr val="accent5">
                <a:shade val="80000"/>
                <a:hueOff val="205221"/>
                <a:satOff val="-2238"/>
                <a:lumOff val="25579"/>
                <a:alphaOff val="0"/>
                <a:shade val="51000"/>
                <a:satMod val="130000"/>
              </a:schemeClr>
            </a:gs>
            <a:gs pos="80000">
              <a:schemeClr val="accent5">
                <a:shade val="80000"/>
                <a:hueOff val="205221"/>
                <a:satOff val="-2238"/>
                <a:lumOff val="25579"/>
                <a:alphaOff val="0"/>
                <a:shade val="93000"/>
                <a:satMod val="130000"/>
              </a:schemeClr>
            </a:gs>
            <a:gs pos="100000">
              <a:schemeClr val="accent5">
                <a:shade val="80000"/>
                <a:hueOff val="205221"/>
                <a:satOff val="-2238"/>
                <a:lumOff val="2557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The chairperson collaborates with the highest elected official or community leader to select subcommittees and chairs of the subcommittees</a:t>
          </a:r>
        </a:p>
      </dsp:txBody>
      <dsp:txXfrm>
        <a:off x="1615573" y="3084170"/>
        <a:ext cx="7224611" cy="1228933"/>
      </dsp:txXfrm>
    </dsp:sp>
    <dsp:sp modelId="{867DCB76-1C52-704C-BA4A-AE116EC2E092}">
      <dsp:nvSpPr>
        <dsp:cNvPr id="0" name=""/>
        <dsp:cNvSpPr/>
      </dsp:nvSpPr>
      <dsp:spPr>
        <a:xfrm>
          <a:off x="8089749" y="989929"/>
          <a:ext cx="848510" cy="848510"/>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80664" y="989929"/>
        <a:ext cx="466680" cy="638504"/>
      </dsp:txXfrm>
    </dsp:sp>
    <dsp:sp modelId="{30D70330-2971-AF4B-AAD7-C44FF9604FC3}">
      <dsp:nvSpPr>
        <dsp:cNvPr id="0" name=""/>
        <dsp:cNvSpPr/>
      </dsp:nvSpPr>
      <dsp:spPr>
        <a:xfrm>
          <a:off x="8878419" y="2504195"/>
          <a:ext cx="848510" cy="848510"/>
        </a:xfrm>
        <a:prstGeom prst="downArrow">
          <a:avLst>
            <a:gd name="adj1" fmla="val 55000"/>
            <a:gd name="adj2" fmla="val 45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334" y="2504195"/>
        <a:ext cx="466680" cy="638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E48CA-4A2D-C845-9CB1-1B11B5998DF0}">
      <dsp:nvSpPr>
        <dsp:cNvPr id="0" name=""/>
        <dsp:cNvSpPr/>
      </dsp:nvSpPr>
      <dsp:spPr>
        <a:xfrm rot="5400000">
          <a:off x="1886866" y="805632"/>
          <a:ext cx="1257338" cy="151572"/>
        </a:xfrm>
        <a:prstGeom prst="rect">
          <a:avLst/>
        </a:prstGeom>
        <a:gradFill rotWithShape="0">
          <a:gsLst>
            <a:gs pos="0">
              <a:schemeClr val="accent5">
                <a:shade val="90000"/>
                <a:hueOff val="0"/>
                <a:satOff val="0"/>
                <a:lumOff val="0"/>
                <a:alphaOff val="0"/>
                <a:shade val="51000"/>
                <a:satMod val="130000"/>
              </a:schemeClr>
            </a:gs>
            <a:gs pos="80000">
              <a:schemeClr val="accent5">
                <a:shade val="90000"/>
                <a:hueOff val="0"/>
                <a:satOff val="0"/>
                <a:lumOff val="0"/>
                <a:alphaOff val="0"/>
                <a:shade val="93000"/>
                <a:satMod val="130000"/>
              </a:schemeClr>
            </a:gs>
            <a:gs pos="100000">
              <a:schemeClr val="accent5">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318A95D-BD73-1544-B545-A03476A2F4B0}">
      <dsp:nvSpPr>
        <dsp:cNvPr id="0" name=""/>
        <dsp:cNvSpPr/>
      </dsp:nvSpPr>
      <dsp:spPr>
        <a:xfrm>
          <a:off x="2175825" y="2783"/>
          <a:ext cx="1684139" cy="1010483"/>
        </a:xfrm>
        <a:prstGeom prst="roundRect">
          <a:avLst>
            <a:gd name="adj" fmla="val 10000"/>
          </a:avLst>
        </a:prstGeom>
        <a:gradFill rotWithShape="0">
          <a:gsLst>
            <a:gs pos="0">
              <a:schemeClr val="accent5">
                <a:shade val="50000"/>
                <a:hueOff val="0"/>
                <a:satOff val="0"/>
                <a:lumOff val="0"/>
                <a:alphaOff val="0"/>
                <a:shade val="51000"/>
                <a:satMod val="130000"/>
              </a:schemeClr>
            </a:gs>
            <a:gs pos="80000">
              <a:schemeClr val="accent5">
                <a:shade val="50000"/>
                <a:hueOff val="0"/>
                <a:satOff val="0"/>
                <a:lumOff val="0"/>
                <a:alphaOff val="0"/>
                <a:shade val="93000"/>
                <a:satMod val="130000"/>
              </a:schemeClr>
            </a:gs>
            <a:gs pos="100000">
              <a:schemeClr val="accent5">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Government</a:t>
          </a:r>
        </a:p>
      </dsp:txBody>
      <dsp:txXfrm>
        <a:off x="2205421" y="32379"/>
        <a:ext cx="1624947" cy="951291"/>
      </dsp:txXfrm>
    </dsp:sp>
    <dsp:sp modelId="{885B4E58-67A6-7847-8D93-0FD4CBCA3618}">
      <dsp:nvSpPr>
        <dsp:cNvPr id="0" name=""/>
        <dsp:cNvSpPr/>
      </dsp:nvSpPr>
      <dsp:spPr>
        <a:xfrm rot="5400000">
          <a:off x="1886866" y="2068736"/>
          <a:ext cx="1257338" cy="151572"/>
        </a:xfrm>
        <a:prstGeom prst="rect">
          <a:avLst/>
        </a:prstGeom>
        <a:gradFill rotWithShape="0">
          <a:gsLst>
            <a:gs pos="0">
              <a:schemeClr val="accent5">
                <a:shade val="90000"/>
                <a:hueOff val="59073"/>
                <a:satOff val="-1476"/>
                <a:lumOff val="7063"/>
                <a:alphaOff val="0"/>
                <a:shade val="51000"/>
                <a:satMod val="130000"/>
              </a:schemeClr>
            </a:gs>
            <a:gs pos="80000">
              <a:schemeClr val="accent5">
                <a:shade val="90000"/>
                <a:hueOff val="59073"/>
                <a:satOff val="-1476"/>
                <a:lumOff val="7063"/>
                <a:alphaOff val="0"/>
                <a:shade val="93000"/>
                <a:satMod val="130000"/>
              </a:schemeClr>
            </a:gs>
            <a:gs pos="100000">
              <a:schemeClr val="accent5">
                <a:shade val="90000"/>
                <a:hueOff val="59073"/>
                <a:satOff val="-1476"/>
                <a:lumOff val="70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9CB6597-A6AA-8744-B08A-908DDF6F911B}">
      <dsp:nvSpPr>
        <dsp:cNvPr id="0" name=""/>
        <dsp:cNvSpPr/>
      </dsp:nvSpPr>
      <dsp:spPr>
        <a:xfrm>
          <a:off x="2175825" y="1265887"/>
          <a:ext cx="1684139" cy="1010483"/>
        </a:xfrm>
        <a:prstGeom prst="roundRect">
          <a:avLst>
            <a:gd name="adj" fmla="val 10000"/>
          </a:avLst>
        </a:prstGeom>
        <a:gradFill rotWithShape="0">
          <a:gsLst>
            <a:gs pos="0">
              <a:schemeClr val="accent5">
                <a:shade val="50000"/>
                <a:hueOff val="50594"/>
                <a:satOff val="-1119"/>
                <a:lumOff val="8397"/>
                <a:alphaOff val="0"/>
                <a:shade val="51000"/>
                <a:satMod val="130000"/>
              </a:schemeClr>
            </a:gs>
            <a:gs pos="80000">
              <a:schemeClr val="accent5">
                <a:shade val="50000"/>
                <a:hueOff val="50594"/>
                <a:satOff val="-1119"/>
                <a:lumOff val="8397"/>
                <a:alphaOff val="0"/>
                <a:shade val="93000"/>
                <a:satMod val="130000"/>
              </a:schemeClr>
            </a:gs>
            <a:gs pos="100000">
              <a:schemeClr val="accent5">
                <a:shade val="50000"/>
                <a:hueOff val="50594"/>
                <a:satOff val="-1119"/>
                <a:lumOff val="839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Education</a:t>
          </a:r>
        </a:p>
      </dsp:txBody>
      <dsp:txXfrm>
        <a:off x="2205421" y="1295483"/>
        <a:ext cx="1624947" cy="951291"/>
      </dsp:txXfrm>
    </dsp:sp>
    <dsp:sp modelId="{BA41C6ED-B09B-C345-A240-109533807D39}">
      <dsp:nvSpPr>
        <dsp:cNvPr id="0" name=""/>
        <dsp:cNvSpPr/>
      </dsp:nvSpPr>
      <dsp:spPr>
        <a:xfrm rot="5400000">
          <a:off x="1886866" y="3331840"/>
          <a:ext cx="1257338" cy="151572"/>
        </a:xfrm>
        <a:prstGeom prst="rect">
          <a:avLst/>
        </a:prstGeom>
        <a:gradFill rotWithShape="0">
          <a:gsLst>
            <a:gs pos="0">
              <a:schemeClr val="accent5">
                <a:shade val="90000"/>
                <a:hueOff val="118146"/>
                <a:satOff val="-2952"/>
                <a:lumOff val="14125"/>
                <a:alphaOff val="0"/>
                <a:shade val="51000"/>
                <a:satMod val="130000"/>
              </a:schemeClr>
            </a:gs>
            <a:gs pos="80000">
              <a:schemeClr val="accent5">
                <a:shade val="90000"/>
                <a:hueOff val="118146"/>
                <a:satOff val="-2952"/>
                <a:lumOff val="14125"/>
                <a:alphaOff val="0"/>
                <a:shade val="93000"/>
                <a:satMod val="130000"/>
              </a:schemeClr>
            </a:gs>
            <a:gs pos="100000">
              <a:schemeClr val="accent5">
                <a:shade val="90000"/>
                <a:hueOff val="118146"/>
                <a:satOff val="-2952"/>
                <a:lumOff val="14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D913001-DAB5-794D-8796-55B6E0DEC7A6}">
      <dsp:nvSpPr>
        <dsp:cNvPr id="0" name=""/>
        <dsp:cNvSpPr/>
      </dsp:nvSpPr>
      <dsp:spPr>
        <a:xfrm>
          <a:off x="2175825" y="2528991"/>
          <a:ext cx="1684139" cy="1010483"/>
        </a:xfrm>
        <a:prstGeom prst="roundRect">
          <a:avLst>
            <a:gd name="adj" fmla="val 10000"/>
          </a:avLst>
        </a:prstGeom>
        <a:gradFill rotWithShape="0">
          <a:gsLst>
            <a:gs pos="0">
              <a:schemeClr val="accent5">
                <a:shade val="50000"/>
                <a:hueOff val="101189"/>
                <a:satOff val="-2238"/>
                <a:lumOff val="16795"/>
                <a:alphaOff val="0"/>
                <a:shade val="51000"/>
                <a:satMod val="130000"/>
              </a:schemeClr>
            </a:gs>
            <a:gs pos="80000">
              <a:schemeClr val="accent5">
                <a:shade val="50000"/>
                <a:hueOff val="101189"/>
                <a:satOff val="-2238"/>
                <a:lumOff val="16795"/>
                <a:alphaOff val="0"/>
                <a:shade val="93000"/>
                <a:satMod val="130000"/>
              </a:schemeClr>
            </a:gs>
            <a:gs pos="100000">
              <a:schemeClr val="accent5">
                <a:shade val="50000"/>
                <a:hueOff val="101189"/>
                <a:satOff val="-2238"/>
                <a:lumOff val="1679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Faith-based</a:t>
          </a:r>
        </a:p>
      </dsp:txBody>
      <dsp:txXfrm>
        <a:off x="2205421" y="2558587"/>
        <a:ext cx="1624947" cy="951291"/>
      </dsp:txXfrm>
    </dsp:sp>
    <dsp:sp modelId="{0035078E-FD38-5B4A-8BEC-9B89187B68FF}">
      <dsp:nvSpPr>
        <dsp:cNvPr id="0" name=""/>
        <dsp:cNvSpPr/>
      </dsp:nvSpPr>
      <dsp:spPr>
        <a:xfrm>
          <a:off x="2518418" y="3963392"/>
          <a:ext cx="2234139" cy="151572"/>
        </a:xfrm>
        <a:prstGeom prst="rect">
          <a:avLst/>
        </a:prstGeom>
        <a:gradFill rotWithShape="0">
          <a:gsLst>
            <a:gs pos="0">
              <a:schemeClr val="accent5">
                <a:shade val="90000"/>
                <a:hueOff val="177219"/>
                <a:satOff val="-4428"/>
                <a:lumOff val="21188"/>
                <a:alphaOff val="0"/>
                <a:shade val="51000"/>
                <a:satMod val="130000"/>
              </a:schemeClr>
            </a:gs>
            <a:gs pos="80000">
              <a:schemeClr val="accent5">
                <a:shade val="90000"/>
                <a:hueOff val="177219"/>
                <a:satOff val="-4428"/>
                <a:lumOff val="21188"/>
                <a:alphaOff val="0"/>
                <a:shade val="93000"/>
                <a:satMod val="130000"/>
              </a:schemeClr>
            </a:gs>
            <a:gs pos="100000">
              <a:schemeClr val="accent5">
                <a:shade val="90000"/>
                <a:hueOff val="177219"/>
                <a:satOff val="-4428"/>
                <a:lumOff val="211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024645B-250B-C346-ABBC-E3C9ED592ABD}">
      <dsp:nvSpPr>
        <dsp:cNvPr id="0" name=""/>
        <dsp:cNvSpPr/>
      </dsp:nvSpPr>
      <dsp:spPr>
        <a:xfrm>
          <a:off x="2175825" y="3792096"/>
          <a:ext cx="1684139" cy="1010483"/>
        </a:xfrm>
        <a:prstGeom prst="roundRect">
          <a:avLst>
            <a:gd name="adj" fmla="val 10000"/>
          </a:avLst>
        </a:prstGeom>
        <a:gradFill rotWithShape="0">
          <a:gsLst>
            <a:gs pos="0">
              <a:schemeClr val="accent5">
                <a:shade val="50000"/>
                <a:hueOff val="151783"/>
                <a:satOff val="-3357"/>
                <a:lumOff val="25192"/>
                <a:alphaOff val="0"/>
                <a:shade val="51000"/>
                <a:satMod val="130000"/>
              </a:schemeClr>
            </a:gs>
            <a:gs pos="80000">
              <a:schemeClr val="accent5">
                <a:shade val="50000"/>
                <a:hueOff val="151783"/>
                <a:satOff val="-3357"/>
                <a:lumOff val="25192"/>
                <a:alphaOff val="0"/>
                <a:shade val="93000"/>
                <a:satMod val="130000"/>
              </a:schemeClr>
            </a:gs>
            <a:gs pos="100000">
              <a:schemeClr val="accent5">
                <a:shade val="50000"/>
                <a:hueOff val="151783"/>
                <a:satOff val="-3357"/>
                <a:lumOff val="2519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Media</a:t>
          </a:r>
        </a:p>
      </dsp:txBody>
      <dsp:txXfrm>
        <a:off x="2205421" y="3821692"/>
        <a:ext cx="1624947" cy="951291"/>
      </dsp:txXfrm>
    </dsp:sp>
    <dsp:sp modelId="{2C064C5F-A03C-964A-871B-63B077541AFC}">
      <dsp:nvSpPr>
        <dsp:cNvPr id="0" name=""/>
        <dsp:cNvSpPr/>
      </dsp:nvSpPr>
      <dsp:spPr>
        <a:xfrm rot="16200000">
          <a:off x="4126771" y="3331840"/>
          <a:ext cx="1257338" cy="151572"/>
        </a:xfrm>
        <a:prstGeom prst="rect">
          <a:avLst/>
        </a:prstGeom>
        <a:gradFill rotWithShape="0">
          <a:gsLst>
            <a:gs pos="0">
              <a:schemeClr val="accent5">
                <a:shade val="90000"/>
                <a:hueOff val="236291"/>
                <a:satOff val="-5904"/>
                <a:lumOff val="28251"/>
                <a:alphaOff val="0"/>
                <a:shade val="51000"/>
                <a:satMod val="130000"/>
              </a:schemeClr>
            </a:gs>
            <a:gs pos="80000">
              <a:schemeClr val="accent5">
                <a:shade val="90000"/>
                <a:hueOff val="236291"/>
                <a:satOff val="-5904"/>
                <a:lumOff val="28251"/>
                <a:alphaOff val="0"/>
                <a:shade val="93000"/>
                <a:satMod val="130000"/>
              </a:schemeClr>
            </a:gs>
            <a:gs pos="100000">
              <a:schemeClr val="accent5">
                <a:shade val="90000"/>
                <a:hueOff val="236291"/>
                <a:satOff val="-5904"/>
                <a:lumOff val="282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2821874-577A-364D-8E1E-37177F661D63}">
      <dsp:nvSpPr>
        <dsp:cNvPr id="0" name=""/>
        <dsp:cNvSpPr/>
      </dsp:nvSpPr>
      <dsp:spPr>
        <a:xfrm>
          <a:off x="4415730" y="3792096"/>
          <a:ext cx="1684139" cy="1010483"/>
        </a:xfrm>
        <a:prstGeom prst="roundRect">
          <a:avLst>
            <a:gd name="adj" fmla="val 10000"/>
          </a:avLst>
        </a:prstGeom>
        <a:gradFill rotWithShape="0">
          <a:gsLst>
            <a:gs pos="0">
              <a:schemeClr val="accent5">
                <a:shade val="50000"/>
                <a:hueOff val="202378"/>
                <a:satOff val="-4476"/>
                <a:lumOff val="33590"/>
                <a:alphaOff val="0"/>
                <a:shade val="51000"/>
                <a:satMod val="130000"/>
              </a:schemeClr>
            </a:gs>
            <a:gs pos="80000">
              <a:schemeClr val="accent5">
                <a:shade val="50000"/>
                <a:hueOff val="202378"/>
                <a:satOff val="-4476"/>
                <a:lumOff val="33590"/>
                <a:alphaOff val="0"/>
                <a:shade val="93000"/>
                <a:satMod val="130000"/>
              </a:schemeClr>
            </a:gs>
            <a:gs pos="100000">
              <a:schemeClr val="accent5">
                <a:shade val="50000"/>
                <a:hueOff val="202378"/>
                <a:satOff val="-4476"/>
                <a:lumOff val="335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Business </a:t>
          </a:r>
        </a:p>
      </dsp:txBody>
      <dsp:txXfrm>
        <a:off x="4445326" y="3821692"/>
        <a:ext cx="1624947" cy="951291"/>
      </dsp:txXfrm>
    </dsp:sp>
    <dsp:sp modelId="{9F6A8D16-E9E1-B94B-9EF7-4BC06F6D978F}">
      <dsp:nvSpPr>
        <dsp:cNvPr id="0" name=""/>
        <dsp:cNvSpPr/>
      </dsp:nvSpPr>
      <dsp:spPr>
        <a:xfrm rot="16200000">
          <a:off x="4126771" y="2068736"/>
          <a:ext cx="1257338" cy="151572"/>
        </a:xfrm>
        <a:prstGeom prst="rect">
          <a:avLst/>
        </a:prstGeom>
        <a:gradFill rotWithShape="0">
          <a:gsLst>
            <a:gs pos="0">
              <a:schemeClr val="accent5">
                <a:shade val="90000"/>
                <a:hueOff val="236291"/>
                <a:satOff val="-5904"/>
                <a:lumOff val="28251"/>
                <a:alphaOff val="0"/>
                <a:shade val="51000"/>
                <a:satMod val="130000"/>
              </a:schemeClr>
            </a:gs>
            <a:gs pos="80000">
              <a:schemeClr val="accent5">
                <a:shade val="90000"/>
                <a:hueOff val="236291"/>
                <a:satOff val="-5904"/>
                <a:lumOff val="28251"/>
                <a:alphaOff val="0"/>
                <a:shade val="93000"/>
                <a:satMod val="130000"/>
              </a:schemeClr>
            </a:gs>
            <a:gs pos="100000">
              <a:schemeClr val="accent5">
                <a:shade val="90000"/>
                <a:hueOff val="236291"/>
                <a:satOff val="-5904"/>
                <a:lumOff val="2825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22DFBF7-4B00-D64B-836A-37CADE5DC5D9}">
      <dsp:nvSpPr>
        <dsp:cNvPr id="0" name=""/>
        <dsp:cNvSpPr/>
      </dsp:nvSpPr>
      <dsp:spPr>
        <a:xfrm>
          <a:off x="4415730" y="2528991"/>
          <a:ext cx="1684139" cy="1010483"/>
        </a:xfrm>
        <a:prstGeom prst="roundRect">
          <a:avLst>
            <a:gd name="adj" fmla="val 10000"/>
          </a:avLst>
        </a:prstGeom>
        <a:gradFill rotWithShape="0">
          <a:gsLst>
            <a:gs pos="0">
              <a:schemeClr val="accent5">
                <a:shade val="50000"/>
                <a:hueOff val="252972"/>
                <a:satOff val="-5595"/>
                <a:lumOff val="41987"/>
                <a:alphaOff val="0"/>
                <a:shade val="51000"/>
                <a:satMod val="130000"/>
              </a:schemeClr>
            </a:gs>
            <a:gs pos="80000">
              <a:schemeClr val="accent5">
                <a:shade val="50000"/>
                <a:hueOff val="252972"/>
                <a:satOff val="-5595"/>
                <a:lumOff val="41987"/>
                <a:alphaOff val="0"/>
                <a:shade val="93000"/>
                <a:satMod val="130000"/>
              </a:schemeClr>
            </a:gs>
            <a:gs pos="100000">
              <a:schemeClr val="accent5">
                <a:shade val="50000"/>
                <a:hueOff val="252972"/>
                <a:satOff val="-5595"/>
                <a:lumOff val="4198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Community-based organizations</a:t>
          </a:r>
        </a:p>
      </dsp:txBody>
      <dsp:txXfrm>
        <a:off x="4445326" y="2558587"/>
        <a:ext cx="1624947" cy="951291"/>
      </dsp:txXfrm>
    </dsp:sp>
    <dsp:sp modelId="{6CD44C57-834A-4E9A-9083-69B849F05EB8}">
      <dsp:nvSpPr>
        <dsp:cNvPr id="0" name=""/>
        <dsp:cNvSpPr/>
      </dsp:nvSpPr>
      <dsp:spPr>
        <a:xfrm rot="16200000">
          <a:off x="4126771" y="805632"/>
          <a:ext cx="1257338" cy="151572"/>
        </a:xfrm>
        <a:prstGeom prst="rect">
          <a:avLst/>
        </a:prstGeom>
        <a:gradFill rotWithShape="0">
          <a:gsLst>
            <a:gs pos="0">
              <a:schemeClr val="accent5">
                <a:shade val="90000"/>
                <a:hueOff val="177219"/>
                <a:satOff val="-4428"/>
                <a:lumOff val="21188"/>
                <a:alphaOff val="0"/>
                <a:shade val="51000"/>
                <a:satMod val="130000"/>
              </a:schemeClr>
            </a:gs>
            <a:gs pos="80000">
              <a:schemeClr val="accent5">
                <a:shade val="90000"/>
                <a:hueOff val="177219"/>
                <a:satOff val="-4428"/>
                <a:lumOff val="21188"/>
                <a:alphaOff val="0"/>
                <a:shade val="93000"/>
                <a:satMod val="130000"/>
              </a:schemeClr>
            </a:gs>
            <a:gs pos="100000">
              <a:schemeClr val="accent5">
                <a:shade val="90000"/>
                <a:hueOff val="177219"/>
                <a:satOff val="-4428"/>
                <a:lumOff val="2118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A66A9D-CDCF-E74D-8CB8-64C76F98F472}">
      <dsp:nvSpPr>
        <dsp:cNvPr id="0" name=""/>
        <dsp:cNvSpPr/>
      </dsp:nvSpPr>
      <dsp:spPr>
        <a:xfrm>
          <a:off x="4415730" y="1265887"/>
          <a:ext cx="1684139" cy="1010483"/>
        </a:xfrm>
        <a:prstGeom prst="rect">
          <a:avLst/>
        </a:prstGeom>
        <a:gradFill rotWithShape="0">
          <a:gsLst>
            <a:gs pos="0">
              <a:schemeClr val="accent5">
                <a:shade val="50000"/>
                <a:hueOff val="202378"/>
                <a:satOff val="-4476"/>
                <a:lumOff val="33590"/>
                <a:alphaOff val="0"/>
                <a:shade val="51000"/>
                <a:satMod val="130000"/>
              </a:schemeClr>
            </a:gs>
            <a:gs pos="80000">
              <a:schemeClr val="accent5">
                <a:shade val="50000"/>
                <a:hueOff val="202378"/>
                <a:satOff val="-4476"/>
                <a:lumOff val="33590"/>
                <a:alphaOff val="0"/>
                <a:shade val="93000"/>
                <a:satMod val="130000"/>
              </a:schemeClr>
            </a:gs>
            <a:gs pos="100000">
              <a:schemeClr val="accent5">
                <a:shade val="50000"/>
                <a:hueOff val="202378"/>
                <a:satOff val="-4476"/>
                <a:lumOff val="3359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Recruiting </a:t>
          </a:r>
        </a:p>
      </dsp:txBody>
      <dsp:txXfrm>
        <a:off x="4415730" y="1265887"/>
        <a:ext cx="1684139" cy="1010483"/>
      </dsp:txXfrm>
    </dsp:sp>
    <dsp:sp modelId="{ADA2B71D-341C-43D7-B007-5E5106C61397}">
      <dsp:nvSpPr>
        <dsp:cNvPr id="0" name=""/>
        <dsp:cNvSpPr/>
      </dsp:nvSpPr>
      <dsp:spPr>
        <a:xfrm>
          <a:off x="4758323" y="174080"/>
          <a:ext cx="2234139" cy="151572"/>
        </a:xfrm>
        <a:prstGeom prst="rect">
          <a:avLst/>
        </a:prstGeom>
        <a:gradFill rotWithShape="0">
          <a:gsLst>
            <a:gs pos="0">
              <a:schemeClr val="accent5">
                <a:shade val="90000"/>
                <a:hueOff val="118146"/>
                <a:satOff val="-2952"/>
                <a:lumOff val="14125"/>
                <a:alphaOff val="0"/>
                <a:shade val="51000"/>
                <a:satMod val="130000"/>
              </a:schemeClr>
            </a:gs>
            <a:gs pos="80000">
              <a:schemeClr val="accent5">
                <a:shade val="90000"/>
                <a:hueOff val="118146"/>
                <a:satOff val="-2952"/>
                <a:lumOff val="14125"/>
                <a:alphaOff val="0"/>
                <a:shade val="93000"/>
                <a:satMod val="130000"/>
              </a:schemeClr>
            </a:gs>
            <a:gs pos="100000">
              <a:schemeClr val="accent5">
                <a:shade val="90000"/>
                <a:hueOff val="118146"/>
                <a:satOff val="-2952"/>
                <a:lumOff val="1412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4694459-6A71-48E3-9EE2-76D0F1317473}">
      <dsp:nvSpPr>
        <dsp:cNvPr id="0" name=""/>
        <dsp:cNvSpPr/>
      </dsp:nvSpPr>
      <dsp:spPr>
        <a:xfrm>
          <a:off x="4415730" y="2783"/>
          <a:ext cx="1684139" cy="1010483"/>
        </a:xfrm>
        <a:prstGeom prst="roundRect">
          <a:avLst>
            <a:gd name="adj" fmla="val 10000"/>
          </a:avLst>
        </a:prstGeom>
        <a:gradFill rotWithShape="0">
          <a:gsLst>
            <a:gs pos="0">
              <a:schemeClr val="accent5">
                <a:shade val="50000"/>
                <a:hueOff val="151783"/>
                <a:satOff val="-3357"/>
                <a:lumOff val="25192"/>
                <a:alphaOff val="0"/>
                <a:shade val="51000"/>
                <a:satMod val="130000"/>
              </a:schemeClr>
            </a:gs>
            <a:gs pos="80000">
              <a:schemeClr val="accent5">
                <a:shade val="50000"/>
                <a:hueOff val="151783"/>
                <a:satOff val="-3357"/>
                <a:lumOff val="25192"/>
                <a:alphaOff val="0"/>
                <a:shade val="93000"/>
                <a:satMod val="130000"/>
              </a:schemeClr>
            </a:gs>
            <a:gs pos="100000">
              <a:schemeClr val="accent5">
                <a:shade val="50000"/>
                <a:hueOff val="151783"/>
                <a:satOff val="-3357"/>
                <a:lumOff val="2519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Housing</a:t>
          </a:r>
        </a:p>
      </dsp:txBody>
      <dsp:txXfrm>
        <a:off x="4445326" y="32379"/>
        <a:ext cx="1624947" cy="951291"/>
      </dsp:txXfrm>
    </dsp:sp>
    <dsp:sp modelId="{4A62CEC2-A59C-4867-B7A2-FBCD927F3EEB}">
      <dsp:nvSpPr>
        <dsp:cNvPr id="0" name=""/>
        <dsp:cNvSpPr/>
      </dsp:nvSpPr>
      <dsp:spPr>
        <a:xfrm rot="5400000">
          <a:off x="6366676" y="805632"/>
          <a:ext cx="1257338" cy="151572"/>
        </a:xfrm>
        <a:prstGeom prst="rect">
          <a:avLst/>
        </a:prstGeom>
        <a:gradFill rotWithShape="0">
          <a:gsLst>
            <a:gs pos="0">
              <a:schemeClr val="accent5">
                <a:shade val="90000"/>
                <a:hueOff val="59073"/>
                <a:satOff val="-1476"/>
                <a:lumOff val="7063"/>
                <a:alphaOff val="0"/>
                <a:shade val="51000"/>
                <a:satMod val="130000"/>
              </a:schemeClr>
            </a:gs>
            <a:gs pos="80000">
              <a:schemeClr val="accent5">
                <a:shade val="90000"/>
                <a:hueOff val="59073"/>
                <a:satOff val="-1476"/>
                <a:lumOff val="7063"/>
                <a:alphaOff val="0"/>
                <a:shade val="93000"/>
                <a:satMod val="130000"/>
              </a:schemeClr>
            </a:gs>
            <a:gs pos="100000">
              <a:schemeClr val="accent5">
                <a:shade val="90000"/>
                <a:hueOff val="59073"/>
                <a:satOff val="-1476"/>
                <a:lumOff val="706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C54D79F-2402-43B9-AA5E-66FFBCC85076}">
      <dsp:nvSpPr>
        <dsp:cNvPr id="0" name=""/>
        <dsp:cNvSpPr/>
      </dsp:nvSpPr>
      <dsp:spPr>
        <a:xfrm>
          <a:off x="6655635" y="2783"/>
          <a:ext cx="1684139" cy="1010483"/>
        </a:xfrm>
        <a:prstGeom prst="roundRect">
          <a:avLst>
            <a:gd name="adj" fmla="val 10000"/>
          </a:avLst>
        </a:prstGeom>
        <a:gradFill rotWithShape="0">
          <a:gsLst>
            <a:gs pos="0">
              <a:schemeClr val="accent5">
                <a:shade val="50000"/>
                <a:hueOff val="101189"/>
                <a:satOff val="-2238"/>
                <a:lumOff val="16795"/>
                <a:alphaOff val="0"/>
                <a:shade val="51000"/>
                <a:satMod val="130000"/>
              </a:schemeClr>
            </a:gs>
            <a:gs pos="80000">
              <a:schemeClr val="accent5">
                <a:shade val="50000"/>
                <a:hueOff val="101189"/>
                <a:satOff val="-2238"/>
                <a:lumOff val="16795"/>
                <a:alphaOff val="0"/>
                <a:shade val="93000"/>
                <a:satMod val="130000"/>
              </a:schemeClr>
            </a:gs>
            <a:gs pos="100000">
              <a:schemeClr val="accent5">
                <a:shade val="50000"/>
                <a:hueOff val="101189"/>
                <a:satOff val="-2238"/>
                <a:lumOff val="1679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Senior Citizens</a:t>
          </a:r>
        </a:p>
      </dsp:txBody>
      <dsp:txXfrm>
        <a:off x="6685231" y="32379"/>
        <a:ext cx="1624947" cy="951291"/>
      </dsp:txXfrm>
    </dsp:sp>
    <dsp:sp modelId="{D0571861-A2F4-4D82-AEA7-0024768F5998}">
      <dsp:nvSpPr>
        <dsp:cNvPr id="0" name=""/>
        <dsp:cNvSpPr/>
      </dsp:nvSpPr>
      <dsp:spPr>
        <a:xfrm>
          <a:off x="6655635" y="1265887"/>
          <a:ext cx="1684139" cy="1010483"/>
        </a:xfrm>
        <a:prstGeom prst="roundRect">
          <a:avLst>
            <a:gd name="adj" fmla="val 10000"/>
          </a:avLst>
        </a:prstGeom>
        <a:gradFill rotWithShape="0">
          <a:gsLst>
            <a:gs pos="0">
              <a:schemeClr val="accent5">
                <a:shade val="50000"/>
                <a:hueOff val="50594"/>
                <a:satOff val="-1119"/>
                <a:lumOff val="8397"/>
                <a:alphaOff val="0"/>
                <a:shade val="51000"/>
                <a:satMod val="130000"/>
              </a:schemeClr>
            </a:gs>
            <a:gs pos="80000">
              <a:schemeClr val="accent5">
                <a:shade val="50000"/>
                <a:hueOff val="50594"/>
                <a:satOff val="-1119"/>
                <a:lumOff val="8397"/>
                <a:alphaOff val="0"/>
                <a:shade val="93000"/>
                <a:satMod val="130000"/>
              </a:schemeClr>
            </a:gs>
            <a:gs pos="100000">
              <a:schemeClr val="accent5">
                <a:shade val="50000"/>
                <a:hueOff val="50594"/>
                <a:satOff val="-1119"/>
                <a:lumOff val="839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Philanthropic</a:t>
          </a:r>
        </a:p>
      </dsp:txBody>
      <dsp:txXfrm>
        <a:off x="6685231" y="1295483"/>
        <a:ext cx="1624947" cy="95129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177" tIns="46589" rIns="93177" bIns="46589" rtlCol="0"/>
          <a:lstStyle>
            <a:lvl1pPr algn="r">
              <a:defRPr sz="1200"/>
            </a:lvl1pPr>
          </a:lstStyle>
          <a:p>
            <a:fld id="{440F903A-873C-4C92-95D1-C34E117DE35A}" type="datetimeFigureOut">
              <a:rPr lang="en-US" smtClean="0"/>
              <a:t>6/2/2019</a:t>
            </a:fld>
            <a:endParaRPr lang="en-US"/>
          </a:p>
        </p:txBody>
      </p:sp>
      <p:sp>
        <p:nvSpPr>
          <p:cNvPr id="4" name="Slide Image Placeholder 3"/>
          <p:cNvSpPr>
            <a:spLocks noGrp="1" noRot="1" noChangeAspect="1"/>
          </p:cNvSpPr>
          <p:nvPr>
            <p:ph type="sldImg" idx="2"/>
          </p:nvPr>
        </p:nvSpPr>
        <p:spPr>
          <a:xfrm>
            <a:off x="407988" y="696913"/>
            <a:ext cx="6207125" cy="349091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177" tIns="46589" rIns="93177" bIns="46589" rtlCol="0" anchor="b"/>
          <a:lstStyle>
            <a:lvl1pPr algn="r">
              <a:defRPr sz="1200"/>
            </a:lvl1pPr>
          </a:lstStyle>
          <a:p>
            <a:fld id="{603B9073-4934-4A18-B03D-7FA2DABDE591}" type="slidenum">
              <a:rPr lang="en-US" smtClean="0"/>
              <a:t>‹#›</a:t>
            </a:fld>
            <a:endParaRPr lang="en-US"/>
          </a:p>
        </p:txBody>
      </p:sp>
    </p:spTree>
    <p:extLst>
      <p:ext uri="{BB962C8B-B14F-4D97-AF65-F5344CB8AC3E}">
        <p14:creationId xmlns:p14="http://schemas.microsoft.com/office/powerpoint/2010/main" val="2573143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endParaRPr lang="en-US" dirty="0"/>
          </a:p>
          <a:p>
            <a:pPr marL="174982" indent="-17498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98902DD-BC87-4D29-AB14-FFD606785EF9}" type="slidenum">
              <a:rPr lang="en-US" smtClean="0"/>
              <a:t>2</a:t>
            </a:fld>
            <a:endParaRPr lang="en-US" dirty="0"/>
          </a:p>
        </p:txBody>
      </p:sp>
    </p:spTree>
    <p:extLst>
      <p:ext uri="{BB962C8B-B14F-4D97-AF65-F5344CB8AC3E}">
        <p14:creationId xmlns:p14="http://schemas.microsoft.com/office/powerpoint/2010/main" val="3572787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98902DD-BC87-4D29-AB14-FFD606785EF9}" type="slidenum">
              <a:rPr lang="en-US" smtClean="0"/>
              <a:t>12</a:t>
            </a:fld>
            <a:endParaRPr lang="en-US" dirty="0"/>
          </a:p>
        </p:txBody>
      </p:sp>
    </p:spTree>
    <p:extLst>
      <p:ext uri="{BB962C8B-B14F-4D97-AF65-F5344CB8AC3E}">
        <p14:creationId xmlns:p14="http://schemas.microsoft.com/office/powerpoint/2010/main" val="2507253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DFD151E-D8C2-45E7-B4B6-2D4D78FDDD97}" type="slidenum">
              <a:rPr lang="en-US" smtClean="0"/>
              <a:pPr/>
              <a:t>13</a:t>
            </a:fld>
            <a:endParaRPr lang="en-US"/>
          </a:p>
        </p:txBody>
      </p:sp>
    </p:spTree>
    <p:extLst>
      <p:ext uri="{BB962C8B-B14F-4D97-AF65-F5344CB8AC3E}">
        <p14:creationId xmlns:p14="http://schemas.microsoft.com/office/powerpoint/2010/main" val="1303102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14</a:t>
            </a:fld>
            <a:endParaRPr lang="en-US"/>
          </a:p>
        </p:txBody>
      </p:sp>
    </p:spTree>
    <p:extLst>
      <p:ext uri="{BB962C8B-B14F-4D97-AF65-F5344CB8AC3E}">
        <p14:creationId xmlns:p14="http://schemas.microsoft.com/office/powerpoint/2010/main" val="4088919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8902DD-BC87-4D29-AB14-FFD606785EF9}" type="slidenum">
              <a:rPr lang="en-US" smtClean="0"/>
              <a:t>15</a:t>
            </a:fld>
            <a:endParaRPr lang="en-US" dirty="0"/>
          </a:p>
        </p:txBody>
      </p:sp>
    </p:spTree>
    <p:extLst>
      <p:ext uri="{BB962C8B-B14F-4D97-AF65-F5344CB8AC3E}">
        <p14:creationId xmlns:p14="http://schemas.microsoft.com/office/powerpoint/2010/main" val="1522504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16</a:t>
            </a:fld>
            <a:endParaRPr lang="en-US"/>
          </a:p>
        </p:txBody>
      </p:sp>
    </p:spTree>
    <p:extLst>
      <p:ext uri="{BB962C8B-B14F-4D97-AF65-F5344CB8AC3E}">
        <p14:creationId xmlns:p14="http://schemas.microsoft.com/office/powerpoint/2010/main" val="3504343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17</a:t>
            </a:fld>
            <a:endParaRPr lang="en-US"/>
          </a:p>
        </p:txBody>
      </p:sp>
    </p:spTree>
    <p:extLst>
      <p:ext uri="{BB962C8B-B14F-4D97-AF65-F5344CB8AC3E}">
        <p14:creationId xmlns:p14="http://schemas.microsoft.com/office/powerpoint/2010/main" val="1757171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18</a:t>
            </a:fld>
            <a:endParaRPr lang="en-US"/>
          </a:p>
        </p:txBody>
      </p:sp>
    </p:spTree>
    <p:extLst>
      <p:ext uri="{BB962C8B-B14F-4D97-AF65-F5344CB8AC3E}">
        <p14:creationId xmlns:p14="http://schemas.microsoft.com/office/powerpoint/2010/main" val="2361541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19</a:t>
            </a:fld>
            <a:endParaRPr lang="en-US"/>
          </a:p>
        </p:txBody>
      </p:sp>
    </p:spTree>
    <p:extLst>
      <p:ext uri="{BB962C8B-B14F-4D97-AF65-F5344CB8AC3E}">
        <p14:creationId xmlns:p14="http://schemas.microsoft.com/office/powerpoint/2010/main" val="711983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902DD-BC87-4D29-AB14-FFD606785E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59427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902DD-BC87-4D29-AB14-FFD606785E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7324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3</a:t>
            </a:fld>
            <a:endParaRPr lang="en-US" dirty="0"/>
          </a:p>
        </p:txBody>
      </p:sp>
    </p:spTree>
    <p:extLst>
      <p:ext uri="{BB962C8B-B14F-4D97-AF65-F5344CB8AC3E}">
        <p14:creationId xmlns:p14="http://schemas.microsoft.com/office/powerpoint/2010/main" val="3052790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90012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23</a:t>
            </a:fld>
            <a:endParaRPr lang="en-US"/>
          </a:p>
        </p:txBody>
      </p:sp>
    </p:spTree>
    <p:extLst>
      <p:ext uri="{BB962C8B-B14F-4D97-AF65-F5344CB8AC3E}">
        <p14:creationId xmlns:p14="http://schemas.microsoft.com/office/powerpoint/2010/main" val="2939378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en-US" sz="1100" dirty="0"/>
            </a:b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24</a:t>
            </a:fld>
            <a:endParaRPr lang="en-US"/>
          </a:p>
        </p:txBody>
      </p:sp>
    </p:spTree>
    <p:extLst>
      <p:ext uri="{BB962C8B-B14F-4D97-AF65-F5344CB8AC3E}">
        <p14:creationId xmlns:p14="http://schemas.microsoft.com/office/powerpoint/2010/main" val="3557949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618" lvl="1"/>
            <a:endParaRPr lang="en-US" baseline="0" dirty="0"/>
          </a:p>
        </p:txBody>
      </p:sp>
      <p:sp>
        <p:nvSpPr>
          <p:cNvPr id="4" name="Slide Number Placeholder 3"/>
          <p:cNvSpPr>
            <a:spLocks noGrp="1"/>
          </p:cNvSpPr>
          <p:nvPr>
            <p:ph type="sldNum" sz="quarter" idx="10"/>
          </p:nvPr>
        </p:nvSpPr>
        <p:spPr/>
        <p:txBody>
          <a:bodyPr/>
          <a:lstStyle/>
          <a:p>
            <a:fld id="{498902DD-BC87-4D29-AB14-FFD606785EF9}" type="slidenum">
              <a:rPr lang="en-US" smtClean="0"/>
              <a:t>25</a:t>
            </a:fld>
            <a:endParaRPr lang="en-US" dirty="0"/>
          </a:p>
        </p:txBody>
      </p:sp>
    </p:spTree>
    <p:extLst>
      <p:ext uri="{BB962C8B-B14F-4D97-AF65-F5344CB8AC3E}">
        <p14:creationId xmlns:p14="http://schemas.microsoft.com/office/powerpoint/2010/main" val="3654819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28</a:t>
            </a:fld>
            <a:endParaRPr lang="en-US"/>
          </a:p>
        </p:txBody>
      </p:sp>
    </p:spTree>
    <p:extLst>
      <p:ext uri="{BB962C8B-B14F-4D97-AF65-F5344CB8AC3E}">
        <p14:creationId xmlns:p14="http://schemas.microsoft.com/office/powerpoint/2010/main" val="8431943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3B9073-4934-4A18-B03D-7FA2DABDE59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34551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8433DD-6368-4D5A-AFA5-98A90259228A}" type="slidenum">
              <a:rPr lang="en-US" smtClean="0"/>
              <a:t>30</a:t>
            </a:fld>
            <a:endParaRPr lang="en-US"/>
          </a:p>
        </p:txBody>
      </p:sp>
    </p:spTree>
    <p:extLst>
      <p:ext uri="{BB962C8B-B14F-4D97-AF65-F5344CB8AC3E}">
        <p14:creationId xmlns:p14="http://schemas.microsoft.com/office/powerpoint/2010/main" val="45197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48650">
              <a:defRPr/>
            </a:pPr>
            <a:endParaRPr lang="en-US" dirty="0"/>
          </a:p>
        </p:txBody>
      </p:sp>
      <p:sp>
        <p:nvSpPr>
          <p:cNvPr id="4" name="Slide Number Placeholder 3"/>
          <p:cNvSpPr>
            <a:spLocks noGrp="1"/>
          </p:cNvSpPr>
          <p:nvPr>
            <p:ph type="sldNum" sz="quarter" idx="10"/>
          </p:nvPr>
        </p:nvSpPr>
        <p:spPr/>
        <p:txBody>
          <a:bodyPr/>
          <a:lstStyle/>
          <a:p>
            <a:fld id="{3ADAB3B1-3CD8-4667-98EF-EA116D2745EB}" type="slidenum">
              <a:rPr lang="en-US" smtClean="0"/>
              <a:pPr/>
              <a:t>4</a:t>
            </a:fld>
            <a:endParaRPr lang="en-US" dirty="0"/>
          </a:p>
        </p:txBody>
      </p:sp>
    </p:spTree>
    <p:extLst>
      <p:ext uri="{BB962C8B-B14F-4D97-AF65-F5344CB8AC3E}">
        <p14:creationId xmlns:p14="http://schemas.microsoft.com/office/powerpoint/2010/main" val="1078695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98902DD-BC87-4D29-AB14-FFD606785EF9}" type="slidenum">
              <a:rPr lang="en-US" smtClean="0"/>
              <a:t>5</a:t>
            </a:fld>
            <a:endParaRPr lang="en-US" dirty="0"/>
          </a:p>
        </p:txBody>
      </p:sp>
    </p:spTree>
    <p:extLst>
      <p:ext uri="{BB962C8B-B14F-4D97-AF65-F5344CB8AC3E}">
        <p14:creationId xmlns:p14="http://schemas.microsoft.com/office/powerpoint/2010/main" val="2694447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result of the population Count in 2010, the 2</a:t>
            </a:r>
            <a:r>
              <a:rPr lang="en-US" baseline="0" dirty="0"/>
              <a:t> of the states – GA and SC gained 1 Congressional seat, Florida gained 2 congressional seats, AL and MS stayed the same, while Louisiana lost one seat.  </a:t>
            </a:r>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6</a:t>
            </a:fld>
            <a:endParaRPr lang="en-US"/>
          </a:p>
        </p:txBody>
      </p:sp>
    </p:spTree>
    <p:extLst>
      <p:ext uri="{BB962C8B-B14F-4D97-AF65-F5344CB8AC3E}">
        <p14:creationId xmlns:p14="http://schemas.microsoft.com/office/powerpoint/2010/main" val="4029501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D71A8971-5F0B-4911-87AC-F8CFD894A892}" type="slidenum">
              <a:rPr lang="en-US" smtClean="0"/>
              <a:t>8</a:t>
            </a:fld>
            <a:endParaRPr lang="en-US" dirty="0"/>
          </a:p>
        </p:txBody>
      </p:sp>
    </p:spTree>
    <p:extLst>
      <p:ext uri="{BB962C8B-B14F-4D97-AF65-F5344CB8AC3E}">
        <p14:creationId xmlns:p14="http://schemas.microsoft.com/office/powerpoint/2010/main" val="1667900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kumimoji="0" lang="en-US" alt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8902DD-BC87-4D29-AB14-FFD606785E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1656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ct val="20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603B9073-4934-4A18-B03D-7FA2DABDE591}" type="slidenum">
              <a:rPr lang="en-US" smtClean="0"/>
              <a:t>10</a:t>
            </a:fld>
            <a:endParaRPr lang="en-US"/>
          </a:p>
        </p:txBody>
      </p:sp>
    </p:spTree>
    <p:extLst>
      <p:ext uri="{BB962C8B-B14F-4D97-AF65-F5344CB8AC3E}">
        <p14:creationId xmlns:p14="http://schemas.microsoft.com/office/powerpoint/2010/main" val="637848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3B9073-4934-4A18-B03D-7FA2DABDE591}" type="slidenum">
              <a:rPr lang="en-US" smtClean="0"/>
              <a:t>11</a:t>
            </a:fld>
            <a:endParaRPr lang="en-US"/>
          </a:p>
        </p:txBody>
      </p:sp>
    </p:spTree>
    <p:extLst>
      <p:ext uri="{BB962C8B-B14F-4D97-AF65-F5344CB8AC3E}">
        <p14:creationId xmlns:p14="http://schemas.microsoft.com/office/powerpoint/2010/main" val="1509088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6"/>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2062364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3543075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100742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112975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227836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1933173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11066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3319679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314348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792008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7"/>
          <p:cNvSpPr>
            <a:spLocks noGrp="1"/>
          </p:cNvSpPr>
          <p:nvPr>
            <p:ph type="sldNum" sz="quarter" idx="10"/>
          </p:nvPr>
        </p:nvSpPr>
        <p:spPr/>
        <p:txBody>
          <a:bodyPr/>
          <a:lstStyle/>
          <a:p>
            <a:fld id="{25B02A65-3D1E-45BD-9983-4ADAC5079F8B}" type="slidenum">
              <a:rPr lang="en-US" smtClean="0"/>
              <a:pPr/>
              <a:t>‹#›</a:t>
            </a:fld>
            <a:endParaRPr lang="en-US"/>
          </a:p>
        </p:txBody>
      </p:sp>
    </p:spTree>
    <p:extLst>
      <p:ext uri="{BB962C8B-B14F-4D97-AF65-F5344CB8AC3E}">
        <p14:creationId xmlns:p14="http://schemas.microsoft.com/office/powerpoint/2010/main" val="420900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8" name="Picture 17"/>
          <p:cNvPicPr>
            <a:picLocks noGrp="1" noSelect="1" noRot="1" noMove="1" noResize="1" noEditPoints="1" noAdjustHandles="1" noChangeArrowheads="1" noChangeShapeType="1"/>
          </p:cNvPicPr>
          <p:nvPr userDrawn="1">
            <p:custDataLst>
              <p:tags r:id="rId13"/>
            </p:custDataLst>
          </p:nvPr>
        </p:nvPicPr>
        <p:blipFill>
          <a:blip r:embed="rId14" cstate="print">
            <a:extLst>
              <a:ext uri="{28A0092B-C50C-407E-A947-70E740481C1C}">
                <a14:useLocalDpi xmlns:a14="http://schemas.microsoft.com/office/drawing/2010/main" val="0"/>
              </a:ext>
            </a:extLst>
          </a:blip>
          <a:stretch>
            <a:fillRect/>
          </a:stretch>
        </p:blipFill>
        <p:spPr>
          <a:xfrm>
            <a:off x="304800" y="6243412"/>
            <a:ext cx="2872047" cy="461356"/>
          </a:xfrm>
          <a:prstGeom prst="rect">
            <a:avLst/>
          </a:prstGeom>
        </p:spPr>
      </p:pic>
      <p:sp>
        <p:nvSpPr>
          <p:cNvPr id="4" name="Slide Number Placeholder 3"/>
          <p:cNvSpPr>
            <a:spLocks noGrp="1"/>
          </p:cNvSpPr>
          <p:nvPr>
            <p:ph type="sldNum" sz="quarter" idx="4"/>
          </p:nvPr>
        </p:nvSpPr>
        <p:spPr>
          <a:xfrm>
            <a:off x="4724400" y="6291527"/>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5B02A65-3D1E-45BD-9983-4ADAC5079F8B}" type="slidenum">
              <a:rPr lang="en-US" smtClean="0"/>
              <a:pPr/>
              <a:t>‹#›</a:t>
            </a:fld>
            <a:endParaRPr lang="en-US"/>
          </a:p>
        </p:txBody>
      </p:sp>
    </p:spTree>
    <p:extLst>
      <p:ext uri="{BB962C8B-B14F-4D97-AF65-F5344CB8AC3E}">
        <p14:creationId xmlns:p14="http://schemas.microsoft.com/office/powerpoint/2010/main" val="656180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www.census.gov/2010census/partners/national-complete-count-committee/" TargetMode="External"/><Relationship Id="rId4" Type="http://schemas.openxmlformats.org/officeDocument/2006/relationships/hyperlink" Target="https://www.census.gov/2010census/partners/pdf/cccGuide.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hyperlink" Target="mailto:Bernadette.L.Richards@2020census.gov" TargetMode="External"/><Relationship Id="rId3" Type="http://schemas.openxmlformats.org/officeDocument/2006/relationships/image" Target="../media/image28.png"/><Relationship Id="rId7" Type="http://schemas.openxmlformats.org/officeDocument/2006/relationships/hyperlink" Target="mailto:wilhelmenia.rembert@2020census.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mailto:atlanta.rcc.recruiting@census.gov" TargetMode="External"/><Relationship Id="rId5" Type="http://schemas.openxmlformats.org/officeDocument/2006/relationships/hyperlink" Target="mailto:atlanta.rcc.partnership@census.gov" TargetMode="External"/><Relationship Id="rId4" Type="http://schemas.openxmlformats.org/officeDocument/2006/relationships/image" Target="../media/image29.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7B8269-2AB5-4EC1-AFA8-1C114F9DADEF}"/>
              </a:ext>
            </a:extLst>
          </p:cNvPr>
          <p:cNvSpPr>
            <a:spLocks noGrp="1"/>
          </p:cNvSpPr>
          <p:nvPr>
            <p:ph type="sldNum" sz="quarter" idx="10"/>
          </p:nvPr>
        </p:nvSpPr>
        <p:spPr/>
        <p:txBody>
          <a:bodyPr/>
          <a:lstStyle/>
          <a:p>
            <a:fld id="{25B02A65-3D1E-45BD-9983-4ADAC5079F8B}" type="slidenum">
              <a:rPr lang="en-US" smtClean="0"/>
              <a:pPr/>
              <a:t>1</a:t>
            </a:fld>
            <a:endParaRPr lang="en-US"/>
          </a:p>
        </p:txBody>
      </p:sp>
      <p:pic>
        <p:nvPicPr>
          <p:cNvPr id="4098" name="Picture 2" descr="Bladen County North Carolina">
            <a:extLst>
              <a:ext uri="{FF2B5EF4-FFF2-40B4-BE49-F238E27FC236}">
                <a16:creationId xmlns:a16="http://schemas.microsoft.com/office/drawing/2014/main" id="{79F7768C-54BF-455E-9C3C-5B8A17C306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8925" y="545340"/>
            <a:ext cx="6534150" cy="123825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10">
            <a:extLst>
              <a:ext uri="{FF2B5EF4-FFF2-40B4-BE49-F238E27FC236}">
                <a16:creationId xmlns:a16="http://schemas.microsoft.com/office/drawing/2014/main" id="{26A308BE-108D-457D-83B9-CC1992752FD2}"/>
              </a:ext>
            </a:extLst>
          </p:cNvPr>
          <p:cNvSpPr txBox="1">
            <a:spLocks/>
          </p:cNvSpPr>
          <p:nvPr/>
        </p:nvSpPr>
        <p:spPr>
          <a:xfrm>
            <a:off x="1066800" y="1783590"/>
            <a:ext cx="9220200" cy="411956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endParaRPr lang="en-US" sz="2400" b="1" dirty="0"/>
          </a:p>
          <a:p>
            <a:pPr algn="ctr"/>
            <a:endParaRPr lang="en-US" sz="2400" b="1" dirty="0"/>
          </a:p>
          <a:p>
            <a:pPr algn="ctr"/>
            <a:r>
              <a:rPr lang="en-US" sz="2400" b="1" dirty="0"/>
              <a:t>U S  Census  Bureau</a:t>
            </a:r>
          </a:p>
          <a:p>
            <a:pPr algn="ctr"/>
            <a:r>
              <a:rPr lang="en-US" sz="2400" b="1" dirty="0"/>
              <a:t>Complete  Count  Committee(CCC)    </a:t>
            </a:r>
          </a:p>
          <a:p>
            <a:pPr algn="ctr"/>
            <a:r>
              <a:rPr lang="en-US" sz="2400" b="1" dirty="0"/>
              <a:t>Training Workshop</a:t>
            </a:r>
          </a:p>
          <a:p>
            <a:pPr algn="ctr"/>
            <a:r>
              <a:rPr lang="en-US" sz="2400" b="1" dirty="0"/>
              <a:t>June 20, 2019                </a:t>
            </a:r>
          </a:p>
          <a:p>
            <a:pPr marL="0" indent="0" algn="ctr">
              <a:buFont typeface="Arial" panose="020B0604020202020204" pitchFamily="34" charset="0"/>
              <a:buNone/>
            </a:pPr>
            <a:r>
              <a:rPr lang="en-US" sz="2400" b="1" dirty="0"/>
              <a:t>10:00 AM – 12:00 PM</a:t>
            </a:r>
          </a:p>
          <a:p>
            <a:pPr marL="0" indent="0" algn="ctr">
              <a:buFont typeface="Arial" panose="020B0604020202020204" pitchFamily="34" charset="0"/>
              <a:buNone/>
            </a:pPr>
            <a:endParaRPr lang="en-US" sz="2400" b="1" dirty="0"/>
          </a:p>
        </p:txBody>
      </p:sp>
    </p:spTree>
    <p:extLst>
      <p:ext uri="{BB962C8B-B14F-4D97-AF65-F5344CB8AC3E}">
        <p14:creationId xmlns:p14="http://schemas.microsoft.com/office/powerpoint/2010/main" val="2380921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2">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4558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4">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286B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56D0E9D8-F11F-44D2-B436-8DAA1A670D2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
        <p:nvSpPr>
          <p:cNvPr id="2" name="Title 1"/>
          <p:cNvSpPr>
            <a:spLocks noGrp="1"/>
          </p:cNvSpPr>
          <p:nvPr>
            <p:ph type="title"/>
          </p:nvPr>
        </p:nvSpPr>
        <p:spPr>
          <a:xfrm>
            <a:off x="1136429" y="0"/>
            <a:ext cx="7474172" cy="1325563"/>
          </a:xfrm>
        </p:spPr>
        <p:txBody>
          <a:bodyPr>
            <a:normAutofit/>
          </a:bodyPr>
          <a:lstStyle/>
          <a:p>
            <a:r>
              <a:rPr lang="en-US" dirty="0"/>
              <a:t>Privacy and Confidentiality</a:t>
            </a:r>
          </a:p>
        </p:txBody>
      </p:sp>
      <p:sp>
        <p:nvSpPr>
          <p:cNvPr id="3" name="Content Placeholder 2"/>
          <p:cNvSpPr>
            <a:spLocks noGrp="1"/>
          </p:cNvSpPr>
          <p:nvPr>
            <p:ph idx="1"/>
          </p:nvPr>
        </p:nvSpPr>
        <p:spPr>
          <a:xfrm>
            <a:off x="1136429" y="1630364"/>
            <a:ext cx="7280384" cy="4465636"/>
          </a:xfrm>
        </p:spPr>
        <p:txBody>
          <a:bodyPr anchor="ctr">
            <a:normAutofit fontScale="85000" lnSpcReduction="10000"/>
          </a:bodyPr>
          <a:lstStyle/>
          <a:p>
            <a:pPr>
              <a:lnSpc>
                <a:spcPct val="90000"/>
              </a:lnSpc>
            </a:pPr>
            <a:r>
              <a:rPr lang="en-US" sz="2600" dirty="0"/>
              <a:t>Under Title 13, U.S. Code, all Census Bureau employees swear a lifetime oath to protect respondent data. It is a felony for any Census Bureau employee to disclose any confidential census information during or after employment, and the penalty for wrongful disclosure is up to 5 years imprisonment and/or a fine of $250,000.</a:t>
            </a:r>
          </a:p>
          <a:p>
            <a:pPr>
              <a:lnSpc>
                <a:spcPct val="90000"/>
              </a:lnSpc>
            </a:pPr>
            <a:endParaRPr lang="en-US" sz="2600" dirty="0"/>
          </a:p>
          <a:p>
            <a:pPr>
              <a:lnSpc>
                <a:spcPct val="90000"/>
              </a:lnSpc>
            </a:pPr>
            <a:r>
              <a:rPr lang="en-US" sz="2600" dirty="0"/>
              <a:t>We protect information by taking precautions in how we collect, analyze and disseminate information. The Census Bureau has strong program to protect information as they collect, process and store it in secure IT systems. </a:t>
            </a:r>
          </a:p>
          <a:p>
            <a:pPr>
              <a:lnSpc>
                <a:spcPct val="90000"/>
              </a:lnSpc>
            </a:pPr>
            <a:endParaRPr lang="en-US" sz="2600" dirty="0"/>
          </a:p>
          <a:p>
            <a:pPr>
              <a:lnSpc>
                <a:spcPct val="90000"/>
              </a:lnSpc>
            </a:pPr>
            <a:r>
              <a:rPr lang="en-US" sz="2600" dirty="0"/>
              <a:t>The Census Bureau encrypts information, limits access, and actively monitors systems to make sure information stays secure.</a:t>
            </a:r>
          </a:p>
          <a:p>
            <a:pPr>
              <a:lnSpc>
                <a:spcPct val="90000"/>
              </a:lnSpc>
            </a:pPr>
            <a:endParaRPr lang="en-US" sz="1900" dirty="0"/>
          </a:p>
          <a:p>
            <a:pPr>
              <a:lnSpc>
                <a:spcPct val="90000"/>
              </a:lnSpc>
            </a:pPr>
            <a:endParaRPr lang="en-US" sz="1900" dirty="0"/>
          </a:p>
          <a:p>
            <a:pPr>
              <a:lnSpc>
                <a:spcPct val="90000"/>
              </a:lnSpc>
            </a:pPr>
            <a:endParaRPr lang="en-US" sz="1900" dirty="0"/>
          </a:p>
        </p:txBody>
      </p:sp>
      <p:sp>
        <p:nvSpPr>
          <p:cNvPr id="4" name="Slide Number Placeholder 3"/>
          <p:cNvSpPr>
            <a:spLocks noGrp="1"/>
          </p:cNvSpPr>
          <p:nvPr>
            <p:ph type="sldNum" sz="quarter" idx="10"/>
          </p:nvPr>
        </p:nvSpPr>
        <p:spPr>
          <a:xfrm>
            <a:off x="10341428" y="6356350"/>
            <a:ext cx="1012371" cy="365125"/>
          </a:xfrm>
        </p:spPr>
        <p:txBody>
          <a:bodyPr>
            <a:normAutofit/>
          </a:bodyPr>
          <a:lstStyle/>
          <a:p>
            <a:pPr>
              <a:spcAft>
                <a:spcPts val="600"/>
              </a:spcAft>
            </a:pPr>
            <a:fld id="{25B02A65-3D1E-45BD-9983-4ADAC5079F8B}" type="slidenum">
              <a:rPr lang="en-US">
                <a:solidFill>
                  <a:srgbClr val="FFFFFF"/>
                </a:solidFill>
              </a:rPr>
              <a:pPr>
                <a:spcAft>
                  <a:spcPts val="600"/>
                </a:spcAft>
              </a:pPr>
              <a:t>10</a:t>
            </a:fld>
            <a:endParaRPr lang="en-US">
              <a:solidFill>
                <a:srgbClr val="FFFFFF"/>
              </a:solidFill>
            </a:endParaRPr>
          </a:p>
        </p:txBody>
      </p:sp>
    </p:spTree>
    <p:extLst>
      <p:ext uri="{BB962C8B-B14F-4D97-AF65-F5344CB8AC3E}">
        <p14:creationId xmlns:p14="http://schemas.microsoft.com/office/powerpoint/2010/main" val="3978374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3D1B775-65E8-6E48-B718-365B774B0939}"/>
              </a:ext>
            </a:extLst>
          </p:cNvPr>
          <p:cNvSpPr>
            <a:spLocks noGrp="1"/>
          </p:cNvSpPr>
          <p:nvPr>
            <p:ph type="title"/>
          </p:nvPr>
        </p:nvSpPr>
        <p:spPr>
          <a:xfrm>
            <a:off x="943277" y="712269"/>
            <a:ext cx="3370998" cy="5502264"/>
          </a:xfrm>
        </p:spPr>
        <p:txBody>
          <a:bodyPr>
            <a:normAutofit/>
          </a:bodyPr>
          <a:lstStyle/>
          <a:p>
            <a:r>
              <a:rPr lang="en-US">
                <a:solidFill>
                  <a:srgbClr val="FFFFFF"/>
                </a:solidFill>
              </a:rPr>
              <a:t>It is important to note that the Census Bureau:</a:t>
            </a:r>
            <a:br>
              <a:rPr lang="en-US">
                <a:solidFill>
                  <a:srgbClr val="FFFFFF"/>
                </a:solidFill>
              </a:rPr>
            </a:br>
            <a:endParaRPr lang="en-US">
              <a:solidFill>
                <a:srgbClr val="FFFFFF"/>
              </a:solidFill>
            </a:endParaRPr>
          </a:p>
        </p:txBody>
      </p:sp>
      <p:graphicFrame>
        <p:nvGraphicFramePr>
          <p:cNvPr id="6" name="Content Placeholder 2">
            <a:extLst>
              <a:ext uri="{FF2B5EF4-FFF2-40B4-BE49-F238E27FC236}">
                <a16:creationId xmlns:a16="http://schemas.microsoft.com/office/drawing/2014/main" id="{C7317F55-6D33-4101-9C3B-CC100750B5A5}"/>
              </a:ext>
            </a:extLst>
          </p:cNvPr>
          <p:cNvGraphicFramePr>
            <a:graphicFrameLocks noGrp="1"/>
          </p:cNvGraphicFramePr>
          <p:nvPr>
            <p:ph idx="1"/>
            <p:extLst>
              <p:ext uri="{D42A27DB-BD31-4B8C-83A1-F6EECF244321}">
                <p14:modId xmlns:p14="http://schemas.microsoft.com/office/powerpoint/2010/main" val="3371856477"/>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F9DE5FBA-50B3-704D-84B4-068D4FB3314B}"/>
              </a:ext>
            </a:extLst>
          </p:cNvPr>
          <p:cNvSpPr>
            <a:spLocks noGrp="1"/>
          </p:cNvSpPr>
          <p:nvPr>
            <p:ph type="sldNum" sz="quarter" idx="10"/>
          </p:nvPr>
        </p:nvSpPr>
        <p:spPr>
          <a:xfrm>
            <a:off x="8610600" y="6356350"/>
            <a:ext cx="2743200" cy="365125"/>
          </a:xfrm>
        </p:spPr>
        <p:txBody>
          <a:bodyPr>
            <a:normAutofit/>
          </a:bodyPr>
          <a:lstStyle/>
          <a:p>
            <a:pPr>
              <a:spcAft>
                <a:spcPts val="600"/>
              </a:spcAft>
            </a:pPr>
            <a:fld id="{25B02A65-3D1E-45BD-9983-4ADAC5079F8B}" type="slidenum">
              <a:rPr lang="en-US">
                <a:solidFill>
                  <a:schemeClr val="tx1"/>
                </a:solidFill>
              </a:rPr>
              <a:pPr>
                <a:spcAft>
                  <a:spcPts val="600"/>
                </a:spcAft>
              </a:pPr>
              <a:t>11</a:t>
            </a:fld>
            <a:endParaRPr lang="en-US">
              <a:solidFill>
                <a:schemeClr val="tx1"/>
              </a:solidFill>
            </a:endParaRPr>
          </a:p>
        </p:txBody>
      </p:sp>
    </p:spTree>
    <p:extLst>
      <p:ext uri="{BB962C8B-B14F-4D97-AF65-F5344CB8AC3E}">
        <p14:creationId xmlns:p14="http://schemas.microsoft.com/office/powerpoint/2010/main" val="1066974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64F6814-96D5-4463-898E-405CC0C4014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2D404CF-293E-CC4D-B96A-5C7A80AE7313}"/>
              </a:ext>
            </a:extLst>
          </p:cNvPr>
          <p:cNvPicPr>
            <a:picLocks noChangeAspect="1"/>
          </p:cNvPicPr>
          <p:nvPr/>
        </p:nvPicPr>
        <p:blipFill rotWithShape="1">
          <a:blip r:embed="rId3">
            <a:extLst>
              <a:ext uri="{28A0092B-C50C-407E-A947-70E740481C1C}">
                <a14:useLocalDpi xmlns:a14="http://schemas.microsoft.com/office/drawing/2010/main" val="0"/>
              </a:ext>
            </a:extLst>
          </a:blip>
          <a:srcRect l="20081" r="4" b="4"/>
          <a:stretch/>
        </p:blipFill>
        <p:spPr>
          <a:xfrm>
            <a:off x="7848600" y="1066800"/>
            <a:ext cx="4042410" cy="3388994"/>
          </a:xfrm>
          <a:prstGeom prst="rect">
            <a:avLst/>
          </a:prstGeom>
        </p:spPr>
      </p:pic>
      <p:sp>
        <p:nvSpPr>
          <p:cNvPr id="2" name="Title 1"/>
          <p:cNvSpPr>
            <a:spLocks noGrp="1"/>
          </p:cNvSpPr>
          <p:nvPr>
            <p:ph type="title"/>
          </p:nvPr>
        </p:nvSpPr>
        <p:spPr>
          <a:xfrm>
            <a:off x="821516" y="640263"/>
            <a:ext cx="6204984" cy="1344975"/>
          </a:xfrm>
        </p:spPr>
        <p:txBody>
          <a:bodyPr>
            <a:normAutofit fontScale="90000"/>
          </a:bodyPr>
          <a:lstStyle/>
          <a:p>
            <a:pPr>
              <a:lnSpc>
                <a:spcPct val="90000"/>
              </a:lnSpc>
            </a:pPr>
            <a:br>
              <a:rPr lang="en-US" sz="1300" dirty="0"/>
            </a:br>
            <a:br>
              <a:rPr lang="en-US" sz="3200" dirty="0"/>
            </a:br>
            <a:r>
              <a:rPr lang="en-US" sz="3200" dirty="0"/>
              <a:t>New Initiatives for Census 2020</a:t>
            </a:r>
            <a:br>
              <a:rPr lang="en-US" sz="1300" dirty="0"/>
            </a:br>
            <a:br>
              <a:rPr lang="en-US" sz="1300" dirty="0"/>
            </a:br>
            <a:br>
              <a:rPr lang="en-US" sz="1300" dirty="0"/>
            </a:br>
            <a:endParaRPr lang="en-US" sz="1300" dirty="0"/>
          </a:p>
        </p:txBody>
      </p:sp>
      <p:sp>
        <p:nvSpPr>
          <p:cNvPr id="3" name="Content Placeholder 2"/>
          <p:cNvSpPr>
            <a:spLocks noGrp="1"/>
          </p:cNvSpPr>
          <p:nvPr>
            <p:ph idx="1"/>
          </p:nvPr>
        </p:nvSpPr>
        <p:spPr>
          <a:xfrm>
            <a:off x="821515" y="2121762"/>
            <a:ext cx="6204984" cy="3626917"/>
          </a:xfrm>
        </p:spPr>
        <p:txBody>
          <a:bodyPr>
            <a:normAutofit fontScale="92500"/>
          </a:bodyPr>
          <a:lstStyle/>
          <a:p>
            <a:r>
              <a:rPr lang="en-US" sz="2400" dirty="0"/>
              <a:t>Allowing people to respond anytime, anywhere, via </a:t>
            </a:r>
            <a:r>
              <a:rPr lang="en-US" b="1" dirty="0">
                <a:solidFill>
                  <a:srgbClr val="FF0000"/>
                </a:solidFill>
              </a:rPr>
              <a:t>phone or internet</a:t>
            </a:r>
            <a:r>
              <a:rPr lang="en-US" sz="2400" dirty="0"/>
              <a:t>. Tests have shown internet self-response is the most cost effective and accurate way. Those that request a form can complete the Census using the form.  </a:t>
            </a:r>
          </a:p>
          <a:p>
            <a:pPr marL="0" indent="0">
              <a:buNone/>
            </a:pPr>
            <a:endParaRPr lang="en-US" sz="2400" dirty="0"/>
          </a:p>
          <a:p>
            <a:r>
              <a:rPr lang="en-US" sz="2400" dirty="0"/>
              <a:t>The Census Bureau is eliminating paper and incorporating the use of handheld data collection devices.</a:t>
            </a:r>
          </a:p>
          <a:p>
            <a:endParaRPr lang="en-US" sz="2400" dirty="0"/>
          </a:p>
        </p:txBody>
      </p:sp>
      <p:sp>
        <p:nvSpPr>
          <p:cNvPr id="6" name="Slide Number Placeholder 5"/>
          <p:cNvSpPr>
            <a:spLocks noGrp="1"/>
          </p:cNvSpPr>
          <p:nvPr>
            <p:ph type="sldNum" sz="quarter" idx="10"/>
          </p:nvPr>
        </p:nvSpPr>
        <p:spPr>
          <a:xfrm>
            <a:off x="8610600" y="6356350"/>
            <a:ext cx="2743200" cy="365125"/>
          </a:xfrm>
        </p:spPr>
        <p:txBody>
          <a:bodyPr>
            <a:normAutofit/>
          </a:bodyPr>
          <a:lstStyle/>
          <a:p>
            <a:pPr>
              <a:spcAft>
                <a:spcPts val="600"/>
              </a:spcAft>
            </a:pPr>
            <a:fld id="{25B02A65-3D1E-45BD-9983-4ADAC5079F8B}" type="slidenum">
              <a:rPr lang="en-US" smtClean="0"/>
              <a:pPr>
                <a:spcAft>
                  <a:spcPts val="600"/>
                </a:spcAft>
              </a:pPr>
              <a:t>12</a:t>
            </a:fld>
            <a:endParaRPr lang="en-US"/>
          </a:p>
        </p:txBody>
      </p:sp>
    </p:spTree>
    <p:extLst>
      <p:ext uri="{BB962C8B-B14F-4D97-AF65-F5344CB8AC3E}">
        <p14:creationId xmlns:p14="http://schemas.microsoft.com/office/powerpoint/2010/main" val="407056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nip Diagonal Corner Rectangle 4"/>
          <p:cNvSpPr/>
          <p:nvPr/>
        </p:nvSpPr>
        <p:spPr>
          <a:xfrm>
            <a:off x="1995420" y="42795"/>
            <a:ext cx="6610164" cy="915566"/>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Tahoma" pitchFamily="34" charset="0"/>
              <a:ea typeface="Tahoma" pitchFamily="34" charset="0"/>
              <a:cs typeface="Tahoma" pitchFamily="34" charset="0"/>
            </a:endParaRPr>
          </a:p>
        </p:txBody>
      </p:sp>
      <p:sp>
        <p:nvSpPr>
          <p:cNvPr id="6" name="TextBox 5"/>
          <p:cNvSpPr txBox="1"/>
          <p:nvPr/>
        </p:nvSpPr>
        <p:spPr>
          <a:xfrm>
            <a:off x="1295400" y="62793"/>
            <a:ext cx="10058400" cy="892552"/>
          </a:xfrm>
          <a:prstGeom prst="rect">
            <a:avLst/>
          </a:prstGeom>
          <a:noFill/>
        </p:spPr>
        <p:txBody>
          <a:bodyPr wrap="square" rtlCol="0">
            <a:spAutoFit/>
          </a:bodyPr>
          <a:lstStyle/>
          <a:p>
            <a:r>
              <a:rPr lang="en-US" sz="2800" dirty="0">
                <a:solidFill>
                  <a:schemeClr val="bg1"/>
                </a:solidFill>
                <a:latin typeface="Tahoma" pitchFamily="34" charset="0"/>
                <a:ea typeface="Tahoma" pitchFamily="34" charset="0"/>
                <a:cs typeface="Tahoma" pitchFamily="34" charset="0"/>
              </a:rPr>
              <a:t>Did Do </a:t>
            </a:r>
            <a:r>
              <a:rPr lang="en-US" sz="2400" dirty="0">
                <a:solidFill>
                  <a:schemeClr val="bg1"/>
                </a:solidFill>
                <a:latin typeface="Tahoma" pitchFamily="34" charset="0"/>
                <a:ea typeface="Tahoma" pitchFamily="34" charset="0"/>
                <a:cs typeface="Tahoma" pitchFamily="34" charset="0"/>
              </a:rPr>
              <a:t>You know that the Census Bureau Collects a </a:t>
            </a:r>
          </a:p>
          <a:p>
            <a:r>
              <a:rPr lang="en-US" sz="2400" dirty="0">
                <a:solidFill>
                  <a:schemeClr val="bg1"/>
                </a:solidFill>
                <a:latin typeface="Tahoma" pitchFamily="34" charset="0"/>
                <a:ea typeface="Tahoma" pitchFamily="34" charset="0"/>
                <a:cs typeface="Tahoma" pitchFamily="34" charset="0"/>
              </a:rPr>
              <a:t>       Wide Variety of Data Every Month?</a:t>
            </a:r>
          </a:p>
        </p:txBody>
      </p:sp>
      <p:sp>
        <p:nvSpPr>
          <p:cNvPr id="12" name="Rectangle 11"/>
          <p:cNvSpPr/>
          <p:nvPr/>
        </p:nvSpPr>
        <p:spPr>
          <a:xfrm>
            <a:off x="1848036" y="1524002"/>
            <a:ext cx="2622370" cy="446972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800600" y="1524002"/>
            <a:ext cx="2622370" cy="4469724"/>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4" name="Rectangle 23"/>
          <p:cNvSpPr/>
          <p:nvPr/>
        </p:nvSpPr>
        <p:spPr>
          <a:xfrm>
            <a:off x="7772399" y="1994757"/>
            <a:ext cx="2622370" cy="4107553"/>
          </a:xfrm>
          <a:prstGeom prst="rect">
            <a:avLst/>
          </a:pr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We love supporting our customers (literally!)"/>
          <p:cNvPicPr>
            <a:picLocks noChangeAspect="1" noChangeArrowheads="1"/>
          </p:cNvPicPr>
          <p:nvPr/>
        </p:nvPicPr>
        <p:blipFill>
          <a:blip r:embed="rId3" cstate="print"/>
          <a:stretch>
            <a:fillRect/>
          </a:stretch>
        </p:blipFill>
        <p:spPr bwMode="auto">
          <a:xfrm>
            <a:off x="4953001" y="1524002"/>
            <a:ext cx="2234494" cy="1873645"/>
          </a:xfrm>
          <a:prstGeom prst="rect">
            <a:avLst/>
          </a:prstGeom>
          <a:noFill/>
          <a:ln w="38100">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995421" y="3793985"/>
            <a:ext cx="2327601" cy="2308324"/>
          </a:xfrm>
          <a:prstGeom prst="rect">
            <a:avLst/>
          </a:prstGeom>
          <a:noFill/>
        </p:spPr>
        <p:txBody>
          <a:bodyPr wrap="square" rtlCol="0">
            <a:spAutoFit/>
          </a:bodyPr>
          <a:lstStyle/>
          <a:p>
            <a:r>
              <a:rPr lang="en-US" dirty="0">
                <a:solidFill>
                  <a:schemeClr val="tx1">
                    <a:lumMod val="85000"/>
                    <a:lumOff val="15000"/>
                  </a:schemeClr>
                </a:solidFill>
                <a:latin typeface="Tahoma" pitchFamily="34" charset="0"/>
                <a:ea typeface="Tahoma" pitchFamily="34" charset="0"/>
                <a:cs typeface="Tahoma" pitchFamily="34" charset="0"/>
              </a:rPr>
              <a:t>Demographics:</a:t>
            </a:r>
          </a:p>
          <a:p>
            <a:r>
              <a:rPr lang="en-US" dirty="0">
                <a:solidFill>
                  <a:schemeClr val="tx1">
                    <a:lumMod val="85000"/>
                    <a:lumOff val="15000"/>
                  </a:schemeClr>
                </a:solidFill>
                <a:latin typeface="Tahoma" pitchFamily="34" charset="0"/>
                <a:ea typeface="Tahoma" pitchFamily="34" charset="0"/>
                <a:cs typeface="Tahoma" pitchFamily="34" charset="0"/>
              </a:rPr>
              <a:t>Age</a:t>
            </a:r>
          </a:p>
          <a:p>
            <a:r>
              <a:rPr lang="en-US" dirty="0">
                <a:solidFill>
                  <a:schemeClr val="tx1">
                    <a:lumMod val="85000"/>
                    <a:lumOff val="15000"/>
                  </a:schemeClr>
                </a:solidFill>
                <a:latin typeface="Tahoma" pitchFamily="34" charset="0"/>
                <a:ea typeface="Tahoma" pitchFamily="34" charset="0"/>
                <a:cs typeface="Tahoma" pitchFamily="34" charset="0"/>
              </a:rPr>
              <a:t>Sex</a:t>
            </a:r>
          </a:p>
          <a:p>
            <a:r>
              <a:rPr lang="en-US" dirty="0">
                <a:solidFill>
                  <a:schemeClr val="tx1">
                    <a:lumMod val="85000"/>
                    <a:lumOff val="15000"/>
                  </a:schemeClr>
                </a:solidFill>
                <a:latin typeface="Tahoma" pitchFamily="34" charset="0"/>
                <a:ea typeface="Tahoma" pitchFamily="34" charset="0"/>
                <a:cs typeface="Tahoma" pitchFamily="34" charset="0"/>
              </a:rPr>
              <a:t>Marital</a:t>
            </a:r>
          </a:p>
          <a:p>
            <a:r>
              <a:rPr lang="en-US" dirty="0">
                <a:solidFill>
                  <a:schemeClr val="tx1">
                    <a:lumMod val="85000"/>
                    <a:lumOff val="15000"/>
                  </a:schemeClr>
                </a:solidFill>
                <a:latin typeface="Tahoma" pitchFamily="34" charset="0"/>
                <a:ea typeface="Tahoma" pitchFamily="34" charset="0"/>
                <a:cs typeface="Tahoma" pitchFamily="34" charset="0"/>
              </a:rPr>
              <a:t>Education</a:t>
            </a:r>
          </a:p>
          <a:p>
            <a:r>
              <a:rPr lang="en-US" dirty="0">
                <a:solidFill>
                  <a:schemeClr val="tx1">
                    <a:lumMod val="85000"/>
                    <a:lumOff val="15000"/>
                  </a:schemeClr>
                </a:solidFill>
                <a:latin typeface="Tahoma" pitchFamily="34" charset="0"/>
                <a:ea typeface="Tahoma" pitchFamily="34" charset="0"/>
                <a:cs typeface="Tahoma" pitchFamily="34" charset="0"/>
              </a:rPr>
              <a:t>Housing</a:t>
            </a:r>
          </a:p>
          <a:p>
            <a:r>
              <a:rPr lang="en-US" dirty="0">
                <a:solidFill>
                  <a:schemeClr val="tx1">
                    <a:lumMod val="85000"/>
                    <a:lumOff val="15000"/>
                  </a:schemeClr>
                </a:solidFill>
                <a:latin typeface="Tahoma" pitchFamily="34" charset="0"/>
                <a:ea typeface="Tahoma" pitchFamily="34" charset="0"/>
                <a:cs typeface="Tahoma" pitchFamily="34" charset="0"/>
              </a:rPr>
              <a:t>Health Ins and more</a:t>
            </a:r>
          </a:p>
          <a:p>
            <a:pPr algn="ctr"/>
            <a:endParaRPr lang="en-US" dirty="0">
              <a:solidFill>
                <a:schemeClr val="tx1">
                  <a:lumMod val="85000"/>
                  <a:lumOff val="15000"/>
                </a:schemeClr>
              </a:solidFill>
              <a:latin typeface="Tahoma" pitchFamily="34" charset="0"/>
              <a:ea typeface="Tahoma" pitchFamily="34" charset="0"/>
              <a:cs typeface="Tahoma" pitchFamily="34" charset="0"/>
            </a:endParaRPr>
          </a:p>
        </p:txBody>
      </p:sp>
      <p:sp>
        <p:nvSpPr>
          <p:cNvPr id="26" name="TextBox 25"/>
          <p:cNvSpPr txBox="1"/>
          <p:nvPr/>
        </p:nvSpPr>
        <p:spPr>
          <a:xfrm>
            <a:off x="4953001" y="3786551"/>
            <a:ext cx="2251401" cy="1477328"/>
          </a:xfrm>
          <a:prstGeom prst="rect">
            <a:avLst/>
          </a:prstGeom>
          <a:noFill/>
        </p:spPr>
        <p:txBody>
          <a:bodyPr wrap="square" rtlCol="0">
            <a:spAutoFit/>
          </a:bodyPr>
          <a:lstStyle/>
          <a:p>
            <a:r>
              <a:rPr lang="en-US" dirty="0">
                <a:solidFill>
                  <a:schemeClr val="tx1">
                    <a:lumMod val="85000"/>
                    <a:lumOff val="15000"/>
                  </a:schemeClr>
                </a:solidFill>
                <a:latin typeface="Tahoma" pitchFamily="34" charset="0"/>
                <a:ea typeface="Tahoma" pitchFamily="34" charset="0"/>
                <a:cs typeface="Tahoma" pitchFamily="34" charset="0"/>
              </a:rPr>
              <a:t>Business and Industry Data</a:t>
            </a:r>
          </a:p>
          <a:p>
            <a:r>
              <a:rPr lang="en-US" dirty="0">
                <a:solidFill>
                  <a:schemeClr val="tx1">
                    <a:lumMod val="85000"/>
                    <a:lumOff val="15000"/>
                  </a:schemeClr>
                </a:solidFill>
                <a:latin typeface="Tahoma" pitchFamily="34" charset="0"/>
                <a:ea typeface="Tahoma" pitchFamily="34" charset="0"/>
                <a:cs typeface="Tahoma" pitchFamily="34" charset="0"/>
              </a:rPr>
              <a:t>Import/Exports</a:t>
            </a:r>
          </a:p>
          <a:p>
            <a:r>
              <a:rPr lang="en-US" dirty="0">
                <a:solidFill>
                  <a:schemeClr val="tx1">
                    <a:lumMod val="85000"/>
                    <a:lumOff val="15000"/>
                  </a:schemeClr>
                </a:solidFill>
                <a:latin typeface="Tahoma" pitchFamily="34" charset="0"/>
                <a:ea typeface="Tahoma" pitchFamily="34" charset="0"/>
                <a:cs typeface="Tahoma" pitchFamily="34" charset="0"/>
              </a:rPr>
              <a:t>Employment</a:t>
            </a:r>
          </a:p>
          <a:p>
            <a:r>
              <a:rPr lang="en-US" dirty="0">
                <a:solidFill>
                  <a:schemeClr val="tx1">
                    <a:lumMod val="85000"/>
                    <a:lumOff val="15000"/>
                  </a:schemeClr>
                </a:solidFill>
                <a:latin typeface="Tahoma" pitchFamily="34" charset="0"/>
                <a:ea typeface="Tahoma" pitchFamily="34" charset="0"/>
                <a:cs typeface="Tahoma" pitchFamily="34" charset="0"/>
              </a:rPr>
              <a:t>Government Data </a:t>
            </a:r>
          </a:p>
        </p:txBody>
      </p:sp>
      <p:sp>
        <p:nvSpPr>
          <p:cNvPr id="27" name="TextBox 26"/>
          <p:cNvSpPr txBox="1"/>
          <p:nvPr/>
        </p:nvSpPr>
        <p:spPr>
          <a:xfrm>
            <a:off x="7915594" y="3733363"/>
            <a:ext cx="2590800" cy="2031325"/>
          </a:xfrm>
          <a:prstGeom prst="rect">
            <a:avLst/>
          </a:prstGeom>
          <a:noFill/>
        </p:spPr>
        <p:txBody>
          <a:bodyPr wrap="square" rtlCol="0">
            <a:spAutoFit/>
          </a:bodyPr>
          <a:lstStyle/>
          <a:p>
            <a:r>
              <a:rPr lang="en-US" dirty="0">
                <a:solidFill>
                  <a:schemeClr val="tx1">
                    <a:lumMod val="85000"/>
                    <a:lumOff val="15000"/>
                  </a:schemeClr>
                </a:solidFill>
                <a:latin typeface="Tahoma" pitchFamily="34" charset="0"/>
                <a:ea typeface="Tahoma" pitchFamily="34" charset="0"/>
                <a:cs typeface="Tahoma" pitchFamily="34" charset="0"/>
              </a:rPr>
              <a:t>Data at a variety of Geographic Levels:</a:t>
            </a:r>
          </a:p>
          <a:p>
            <a:r>
              <a:rPr lang="en-US" dirty="0">
                <a:solidFill>
                  <a:schemeClr val="tx1">
                    <a:lumMod val="85000"/>
                    <a:lumOff val="15000"/>
                  </a:schemeClr>
                </a:solidFill>
                <a:latin typeface="Tahoma" pitchFamily="34" charset="0"/>
                <a:ea typeface="Tahoma" pitchFamily="34" charset="0"/>
                <a:cs typeface="Tahoma" pitchFamily="34" charset="0"/>
              </a:rPr>
              <a:t>National, State, County</a:t>
            </a:r>
          </a:p>
          <a:p>
            <a:r>
              <a:rPr lang="en-US" dirty="0">
                <a:solidFill>
                  <a:schemeClr val="tx1">
                    <a:lumMod val="85000"/>
                    <a:lumOff val="15000"/>
                  </a:schemeClr>
                </a:solidFill>
                <a:latin typeface="Tahoma" pitchFamily="34" charset="0"/>
                <a:ea typeface="Tahoma" pitchFamily="34" charset="0"/>
                <a:cs typeface="Tahoma" pitchFamily="34" charset="0"/>
              </a:rPr>
              <a:t>City/Place </a:t>
            </a:r>
          </a:p>
          <a:p>
            <a:r>
              <a:rPr lang="en-US" dirty="0">
                <a:solidFill>
                  <a:schemeClr val="tx1">
                    <a:lumMod val="85000"/>
                    <a:lumOff val="15000"/>
                  </a:schemeClr>
                </a:solidFill>
                <a:latin typeface="Tahoma" pitchFamily="34" charset="0"/>
                <a:ea typeface="Tahoma" pitchFamily="34" charset="0"/>
                <a:cs typeface="Tahoma" pitchFamily="34" charset="0"/>
              </a:rPr>
              <a:t>Tract</a:t>
            </a:r>
          </a:p>
          <a:p>
            <a:r>
              <a:rPr lang="en-US" dirty="0">
                <a:solidFill>
                  <a:schemeClr val="tx1">
                    <a:lumMod val="85000"/>
                    <a:lumOff val="15000"/>
                  </a:schemeClr>
                </a:solidFill>
                <a:latin typeface="Tahoma" pitchFamily="34" charset="0"/>
                <a:ea typeface="Tahoma" pitchFamily="34" charset="0"/>
                <a:cs typeface="Tahoma" pitchFamily="34" charset="0"/>
              </a:rPr>
              <a:t>Block</a:t>
            </a:r>
          </a:p>
          <a:p>
            <a:r>
              <a:rPr lang="en-US" dirty="0">
                <a:solidFill>
                  <a:schemeClr val="tx1">
                    <a:lumMod val="85000"/>
                    <a:lumOff val="15000"/>
                  </a:schemeClr>
                </a:solidFill>
                <a:latin typeface="Tahoma" pitchFamily="34" charset="0"/>
                <a:ea typeface="Tahoma" pitchFamily="34" charset="0"/>
                <a:cs typeface="Tahoma" pitchFamily="34" charset="0"/>
              </a:rPr>
              <a:t>Congressional Districts</a:t>
            </a:r>
          </a:p>
        </p:txBody>
      </p:sp>
      <p:pic>
        <p:nvPicPr>
          <p:cNvPr id="2050" name="Picture 2" descr="We take having fun very seriously."/>
          <p:cNvPicPr>
            <a:picLocks noChangeAspect="1" noChangeArrowheads="1"/>
          </p:cNvPicPr>
          <p:nvPr/>
        </p:nvPicPr>
        <p:blipFill>
          <a:blip r:embed="rId4" cstate="print"/>
          <a:stretch>
            <a:fillRect/>
          </a:stretch>
        </p:blipFill>
        <p:spPr bwMode="auto">
          <a:xfrm>
            <a:off x="1995421" y="1536115"/>
            <a:ext cx="2198940" cy="1995849"/>
          </a:xfrm>
          <a:prstGeom prst="rect">
            <a:avLst/>
          </a:prstGeom>
          <a:solidFill>
            <a:schemeClr val="accent6">
              <a:lumMod val="75000"/>
            </a:schemeClr>
          </a:solidFill>
          <a:ln w="38100">
            <a:solidFill>
              <a:schemeClr val="tx1">
                <a:lumMod val="85000"/>
                <a:lumOff val="15000"/>
              </a:schemeClr>
            </a:solidFill>
          </a:ln>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4206" y="1143001"/>
            <a:ext cx="2545140" cy="2321279"/>
          </a:xfrm>
          <a:prstGeom prst="rect">
            <a:avLst/>
          </a:prstGeom>
        </p:spPr>
      </p:pic>
      <p:sp>
        <p:nvSpPr>
          <p:cNvPr id="3" name="Slide Number Placeholder 2"/>
          <p:cNvSpPr>
            <a:spLocks noGrp="1"/>
          </p:cNvSpPr>
          <p:nvPr>
            <p:ph type="sldNum" sz="quarter" idx="10"/>
          </p:nvPr>
        </p:nvSpPr>
        <p:spPr/>
        <p:txBody>
          <a:bodyPr/>
          <a:lstStyle/>
          <a:p>
            <a:fld id="{25B02A65-3D1E-45BD-9983-4ADAC5079F8B}" type="slidenum">
              <a:rPr lang="en-US" smtClean="0"/>
              <a:pPr/>
              <a:t>13</a:t>
            </a:fld>
            <a:endParaRPr lang="en-US"/>
          </a:p>
        </p:txBody>
      </p:sp>
    </p:spTree>
    <p:extLst>
      <p:ext uri="{BB962C8B-B14F-4D97-AF65-F5344CB8AC3E}">
        <p14:creationId xmlns:p14="http://schemas.microsoft.com/office/powerpoint/2010/main" val="3726487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838200" y="963877"/>
            <a:ext cx="3494362" cy="4930246"/>
          </a:xfrm>
        </p:spPr>
        <p:txBody>
          <a:bodyPr>
            <a:normAutofit/>
          </a:bodyPr>
          <a:lstStyle/>
          <a:p>
            <a:pPr algn="r"/>
            <a:r>
              <a:rPr lang="en-US" dirty="0">
                <a:solidFill>
                  <a:schemeClr val="accent1"/>
                </a:solidFill>
              </a:rPr>
              <a:t>Complete Count Committees</a:t>
            </a:r>
          </a:p>
        </p:txBody>
      </p:sp>
      <p:sp>
        <p:nvSpPr>
          <p:cNvPr id="4" name="Content Placeholder 3"/>
          <p:cNvSpPr>
            <a:spLocks noGrp="1"/>
          </p:cNvSpPr>
          <p:nvPr>
            <p:ph idx="1"/>
          </p:nvPr>
        </p:nvSpPr>
        <p:spPr>
          <a:xfrm>
            <a:off x="4976031" y="963877"/>
            <a:ext cx="6377769" cy="4930246"/>
          </a:xfrm>
        </p:spPr>
        <p:txBody>
          <a:bodyPr anchor="ctr">
            <a:normAutofit/>
          </a:bodyPr>
          <a:lstStyle/>
          <a:p>
            <a:pPr>
              <a:lnSpc>
                <a:spcPct val="90000"/>
              </a:lnSpc>
            </a:pPr>
            <a:r>
              <a:rPr lang="en-US" sz="2400" dirty="0"/>
              <a:t>Ultimately, the success of the 2020 Census depends on everyone’s participation. One way to ensure success is by forming a Complete Count Committee.</a:t>
            </a:r>
          </a:p>
          <a:p>
            <a:pPr marL="0" indent="0">
              <a:lnSpc>
                <a:spcPct val="90000"/>
              </a:lnSpc>
              <a:buNone/>
            </a:pPr>
            <a:endParaRPr lang="en-US" sz="2400" dirty="0"/>
          </a:p>
          <a:p>
            <a:pPr>
              <a:lnSpc>
                <a:spcPct val="90000"/>
              </a:lnSpc>
            </a:pPr>
            <a:r>
              <a:rPr lang="en-US" sz="2400" dirty="0"/>
              <a:t>State and local governments, businesses and community leaders form Complete Count Committees to encourage participation in their community. They develop an outreach plan tailored to the unique characteristics of their community. Then they work together to implement the plan.</a:t>
            </a:r>
          </a:p>
        </p:txBody>
      </p:sp>
      <p:sp>
        <p:nvSpPr>
          <p:cNvPr id="2" name="Slide Number Placeholder 1"/>
          <p:cNvSpPr>
            <a:spLocks noGrp="1"/>
          </p:cNvSpPr>
          <p:nvPr>
            <p:ph type="sldNum" sz="quarter" idx="10"/>
          </p:nvPr>
        </p:nvSpPr>
        <p:spPr>
          <a:xfrm>
            <a:off x="10571516" y="6033479"/>
            <a:ext cx="782283" cy="365125"/>
          </a:xfrm>
        </p:spPr>
        <p:txBody>
          <a:bodyPr>
            <a:normAutofit/>
          </a:bodyPr>
          <a:lstStyle/>
          <a:p>
            <a:pPr>
              <a:spcAft>
                <a:spcPts val="600"/>
              </a:spcAft>
            </a:pPr>
            <a:fld id="{25B02A65-3D1E-45BD-9983-4ADAC5079F8B}" type="slidenum">
              <a:rPr lang="en-US" sz="1050">
                <a:solidFill>
                  <a:schemeClr val="tx1">
                    <a:alpha val="80000"/>
                  </a:schemeClr>
                </a:solidFill>
              </a:rPr>
              <a:pPr>
                <a:spcAft>
                  <a:spcPts val="600"/>
                </a:spcAft>
              </a:pPr>
              <a:t>14</a:t>
            </a:fld>
            <a:endParaRPr lang="en-US" sz="1050">
              <a:solidFill>
                <a:schemeClr val="tx1">
                  <a:alpha val="80000"/>
                </a:schemeClr>
              </a:solidFill>
            </a:endParaRPr>
          </a:p>
        </p:txBody>
      </p:sp>
    </p:spTree>
    <p:extLst>
      <p:ext uri="{BB962C8B-B14F-4D97-AF65-F5344CB8AC3E}">
        <p14:creationId xmlns:p14="http://schemas.microsoft.com/office/powerpoint/2010/main" val="2774089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11C59EDF-5A1E-404D-B55D-8AEA5D8D6D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4A6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FEE0385D-4151-43AA-9C6B-0365E10317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bg1"/>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361082" y="2513003"/>
            <a:ext cx="3026664" cy="1682443"/>
          </a:xfrm>
          <a:prstGeom prst="rect">
            <a:avLst/>
          </a:prstGeom>
          <a:effectLst/>
        </p:spPr>
      </p:pic>
      <p:sp>
        <p:nvSpPr>
          <p:cNvPr id="2" name="Title 1"/>
          <p:cNvSpPr>
            <a:spLocks noGrp="1"/>
          </p:cNvSpPr>
          <p:nvPr>
            <p:ph type="title"/>
          </p:nvPr>
        </p:nvSpPr>
        <p:spPr>
          <a:xfrm>
            <a:off x="648929" y="629266"/>
            <a:ext cx="6422849" cy="1676603"/>
          </a:xfrm>
        </p:spPr>
        <p:txBody>
          <a:bodyPr>
            <a:normAutofit/>
          </a:bodyPr>
          <a:lstStyle/>
          <a:p>
            <a:r>
              <a:rPr lang="en-US" dirty="0"/>
              <a:t>Complete Count Committees</a:t>
            </a:r>
          </a:p>
        </p:txBody>
      </p:sp>
      <p:sp>
        <p:nvSpPr>
          <p:cNvPr id="3" name="Content Placeholder 2"/>
          <p:cNvSpPr>
            <a:spLocks noGrp="1"/>
          </p:cNvSpPr>
          <p:nvPr>
            <p:ph idx="1"/>
          </p:nvPr>
        </p:nvSpPr>
        <p:spPr>
          <a:xfrm>
            <a:off x="648931" y="2438400"/>
            <a:ext cx="6422848" cy="3785419"/>
          </a:xfrm>
        </p:spPr>
        <p:txBody>
          <a:bodyPr>
            <a:normAutofit/>
          </a:bodyPr>
          <a:lstStyle/>
          <a:p>
            <a:pPr lvl="1">
              <a:lnSpc>
                <a:spcPct val="90000"/>
              </a:lnSpc>
            </a:pPr>
            <a:r>
              <a:rPr lang="en-US" sz="2000" dirty="0"/>
              <a:t>Complete Count Committees conduct a wide range of possible activities. For example, they host promotional events, display census information in government buildings, include census messages on customer billing statements or other correspondence, and they network with community leaders to ensure everyone is involved.</a:t>
            </a:r>
          </a:p>
          <a:p>
            <a:pPr lvl="1">
              <a:lnSpc>
                <a:spcPct val="90000"/>
              </a:lnSpc>
            </a:pPr>
            <a:r>
              <a:rPr lang="en-US" sz="2000" dirty="0"/>
              <a:t>Opportunity to “tailor” the Census outreach and messaging to most effectively influence local communities.</a:t>
            </a:r>
          </a:p>
          <a:p>
            <a:pPr lvl="1">
              <a:lnSpc>
                <a:spcPct val="90000"/>
              </a:lnSpc>
            </a:pPr>
            <a:r>
              <a:rPr lang="en-US" sz="2000" dirty="0"/>
              <a:t>Involve all constituent groups, and use “trusted voices” of community leaders to encourage self-response. </a:t>
            </a:r>
          </a:p>
          <a:p>
            <a:pPr lvl="1">
              <a:lnSpc>
                <a:spcPct val="90000"/>
              </a:lnSpc>
            </a:pPr>
            <a:endParaRPr lang="en-US" sz="2000" dirty="0"/>
          </a:p>
        </p:txBody>
      </p:sp>
      <p:sp>
        <p:nvSpPr>
          <p:cNvPr id="5" name="Slide Number Placeholder 4"/>
          <p:cNvSpPr>
            <a:spLocks noGrp="1"/>
          </p:cNvSpPr>
          <p:nvPr>
            <p:ph type="sldNum" sz="quarter" idx="10"/>
          </p:nvPr>
        </p:nvSpPr>
        <p:spPr>
          <a:xfrm>
            <a:off x="10853928" y="6356350"/>
            <a:ext cx="685800" cy="365125"/>
          </a:xfrm>
        </p:spPr>
        <p:txBody>
          <a:bodyPr>
            <a:normAutofit/>
          </a:bodyPr>
          <a:lstStyle/>
          <a:p>
            <a:pPr algn="l">
              <a:spcAft>
                <a:spcPts val="600"/>
              </a:spcAft>
            </a:pPr>
            <a:fld id="{25B02A65-3D1E-45BD-9983-4ADAC5079F8B}" type="slidenum">
              <a:rPr lang="en-US" smtClean="0"/>
              <a:pPr algn="l">
                <a:spcAft>
                  <a:spcPts val="600"/>
                </a:spcAft>
              </a:pPr>
              <a:t>15</a:t>
            </a:fld>
            <a:endParaRPr lang="en-US"/>
          </a:p>
        </p:txBody>
      </p:sp>
    </p:spTree>
    <p:extLst>
      <p:ext uri="{BB962C8B-B14F-4D97-AF65-F5344CB8AC3E}">
        <p14:creationId xmlns:p14="http://schemas.microsoft.com/office/powerpoint/2010/main" val="2975575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a:solidFill>
                  <a:schemeClr val="accent1"/>
                </a:solidFill>
              </a:rPr>
              <a:t>Get Organized Right NOW!</a:t>
            </a:r>
          </a:p>
        </p:txBody>
      </p:sp>
      <p:sp>
        <p:nvSpPr>
          <p:cNvPr id="3" name="Content Placeholder 2"/>
          <p:cNvSpPr>
            <a:spLocks noGrp="1"/>
          </p:cNvSpPr>
          <p:nvPr>
            <p:ph idx="1"/>
          </p:nvPr>
        </p:nvSpPr>
        <p:spPr>
          <a:xfrm>
            <a:off x="4976031" y="963877"/>
            <a:ext cx="6377769" cy="4930246"/>
          </a:xfrm>
        </p:spPr>
        <p:txBody>
          <a:bodyPr anchor="ctr">
            <a:normAutofit/>
          </a:bodyPr>
          <a:lstStyle/>
          <a:p>
            <a:pPr>
              <a:lnSpc>
                <a:spcPct val="90000"/>
              </a:lnSpc>
            </a:pPr>
            <a:r>
              <a:rPr lang="en-US" sz="2400" dirty="0"/>
              <a:t>Households will begin to experience, by the end of 2018, some type of census operation such as address listing. These necessary operations verify the accuracy and location of each address. </a:t>
            </a:r>
          </a:p>
          <a:p>
            <a:pPr>
              <a:lnSpc>
                <a:spcPct val="90000"/>
              </a:lnSpc>
            </a:pPr>
            <a:r>
              <a:rPr lang="en-US" sz="2400" dirty="0"/>
              <a:t>The immediate formulation of a CCC will ensure that local households are kept abreast of the various census operations before the information is nationally circulated.</a:t>
            </a:r>
          </a:p>
          <a:p>
            <a:pPr>
              <a:lnSpc>
                <a:spcPct val="90000"/>
              </a:lnSpc>
            </a:pPr>
            <a:r>
              <a:rPr lang="en-US" sz="2400" dirty="0"/>
              <a:t>The more informed households are about the 2020 Census operations, the better their understanding of the census process becomes, thus increasing their willingness to be a part of the successful enumeration in 2020.</a:t>
            </a:r>
          </a:p>
          <a:p>
            <a:pPr>
              <a:lnSpc>
                <a:spcPct val="90000"/>
              </a:lnSpc>
            </a:pPr>
            <a:endParaRPr lang="en-US" sz="2400" dirty="0"/>
          </a:p>
        </p:txBody>
      </p:sp>
      <p:sp>
        <p:nvSpPr>
          <p:cNvPr id="4" name="Slide Number Placeholder 3"/>
          <p:cNvSpPr>
            <a:spLocks noGrp="1"/>
          </p:cNvSpPr>
          <p:nvPr>
            <p:ph type="sldNum" sz="quarter" idx="10"/>
          </p:nvPr>
        </p:nvSpPr>
        <p:spPr>
          <a:xfrm>
            <a:off x="10571516" y="6033479"/>
            <a:ext cx="782283" cy="365125"/>
          </a:xfrm>
        </p:spPr>
        <p:txBody>
          <a:bodyPr>
            <a:normAutofit/>
          </a:bodyPr>
          <a:lstStyle/>
          <a:p>
            <a:pPr>
              <a:spcAft>
                <a:spcPts val="600"/>
              </a:spcAft>
            </a:pPr>
            <a:fld id="{25B02A65-3D1E-45BD-9983-4ADAC5079F8B}" type="slidenum">
              <a:rPr lang="en-US" sz="1050">
                <a:solidFill>
                  <a:schemeClr val="tx1">
                    <a:alpha val="80000"/>
                  </a:schemeClr>
                </a:solidFill>
              </a:rPr>
              <a:pPr>
                <a:spcAft>
                  <a:spcPts val="600"/>
                </a:spcAft>
              </a:pPr>
              <a:t>16</a:t>
            </a:fld>
            <a:endParaRPr lang="en-US" sz="1050">
              <a:solidFill>
                <a:schemeClr val="tx1">
                  <a:alpha val="80000"/>
                </a:schemeClr>
              </a:solidFill>
            </a:endParaRPr>
          </a:p>
        </p:txBody>
      </p:sp>
    </p:spTree>
    <p:extLst>
      <p:ext uri="{BB962C8B-B14F-4D97-AF65-F5344CB8AC3E}">
        <p14:creationId xmlns:p14="http://schemas.microsoft.com/office/powerpoint/2010/main" val="3915790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a:t>What is the Structure of a CCC? </a:t>
            </a:r>
            <a:endParaRPr lang="en-US" dirty="0"/>
          </a:p>
        </p:txBody>
      </p:sp>
      <p:graphicFrame>
        <p:nvGraphicFramePr>
          <p:cNvPr id="6" name="Content Placeholder 2">
            <a:extLst>
              <a:ext uri="{FF2B5EF4-FFF2-40B4-BE49-F238E27FC236}">
                <a16:creationId xmlns:a16="http://schemas.microsoft.com/office/drawing/2014/main" id="{DFC8277F-C527-4FE7-B528-B099859A9508}"/>
              </a:ext>
            </a:extLst>
          </p:cNvPr>
          <p:cNvGraphicFramePr>
            <a:graphicFrameLocks noGrp="1"/>
          </p:cNvGraphicFramePr>
          <p:nvPr>
            <p:ph idx="1"/>
            <p:extLst>
              <p:ext uri="{D42A27DB-BD31-4B8C-83A1-F6EECF244321}">
                <p14:modId xmlns:p14="http://schemas.microsoft.com/office/powerpoint/2010/main" val="30364671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a:xfrm>
            <a:off x="8610600" y="6356350"/>
            <a:ext cx="2743200" cy="365125"/>
          </a:xfrm>
        </p:spPr>
        <p:txBody>
          <a:bodyPr>
            <a:normAutofit/>
          </a:bodyPr>
          <a:lstStyle/>
          <a:p>
            <a:pPr>
              <a:spcAft>
                <a:spcPts val="600"/>
              </a:spcAft>
            </a:pPr>
            <a:fld id="{25B02A65-3D1E-45BD-9983-4ADAC5079F8B}" type="slidenum">
              <a:rPr lang="en-US" smtClean="0"/>
              <a:pPr>
                <a:spcAft>
                  <a:spcPts val="600"/>
                </a:spcAft>
              </a:pPr>
              <a:t>17</a:t>
            </a:fld>
            <a:endParaRPr lang="en-US"/>
          </a:p>
        </p:txBody>
      </p:sp>
    </p:spTree>
    <p:extLst>
      <p:ext uri="{BB962C8B-B14F-4D97-AF65-F5344CB8AC3E}">
        <p14:creationId xmlns:p14="http://schemas.microsoft.com/office/powerpoint/2010/main" val="2479107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4">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963877"/>
            <a:ext cx="3925995" cy="4930246"/>
          </a:xfrm>
        </p:spPr>
        <p:txBody>
          <a:bodyPr>
            <a:normAutofit/>
          </a:bodyPr>
          <a:lstStyle/>
          <a:p>
            <a:pPr algn="r"/>
            <a:r>
              <a:rPr lang="en-US" sz="4100" dirty="0">
                <a:solidFill>
                  <a:schemeClr val="accent1"/>
                </a:solidFill>
              </a:rPr>
              <a:t>CCC Chairs and Subcommittee Chairs</a:t>
            </a:r>
          </a:p>
        </p:txBody>
      </p:sp>
      <p:sp>
        <p:nvSpPr>
          <p:cNvPr id="3" name="Content Placeholder 2"/>
          <p:cNvSpPr>
            <a:spLocks noGrp="1"/>
          </p:cNvSpPr>
          <p:nvPr>
            <p:ph idx="1"/>
          </p:nvPr>
        </p:nvSpPr>
        <p:spPr>
          <a:xfrm>
            <a:off x="4976031" y="963877"/>
            <a:ext cx="6377769" cy="4930246"/>
          </a:xfrm>
        </p:spPr>
        <p:txBody>
          <a:bodyPr anchor="ctr">
            <a:normAutofit/>
          </a:bodyPr>
          <a:lstStyle/>
          <a:p>
            <a:pPr>
              <a:lnSpc>
                <a:spcPct val="90000"/>
              </a:lnSpc>
            </a:pPr>
            <a:r>
              <a:rPr lang="en-US" sz="2200" dirty="0"/>
              <a:t>Choose a CCC committee chairperson who is committed, knowledgeable, and active in the community</a:t>
            </a:r>
          </a:p>
          <a:p>
            <a:pPr>
              <a:lnSpc>
                <a:spcPct val="90000"/>
              </a:lnSpc>
            </a:pPr>
            <a:r>
              <a:rPr lang="en-US" sz="2200" dirty="0"/>
              <a:t>Select subcommittee chairpersons who are purpose-driven, result oriented, and get results</a:t>
            </a:r>
          </a:p>
          <a:p>
            <a:pPr>
              <a:lnSpc>
                <a:spcPct val="90000"/>
              </a:lnSpc>
            </a:pPr>
            <a:r>
              <a:rPr lang="en-US" sz="2200" dirty="0"/>
              <a:t>Customize and design the committee to reflect a true snapshot of the community </a:t>
            </a:r>
          </a:p>
          <a:p>
            <a:pPr>
              <a:lnSpc>
                <a:spcPct val="90000"/>
              </a:lnSpc>
            </a:pPr>
            <a:r>
              <a:rPr lang="en-US" sz="2200" dirty="0"/>
              <a:t>Include diverse perspectives to achieve objectives. Assess which groups—locally and nationally—are able to provide support and assistance</a:t>
            </a:r>
          </a:p>
          <a:p>
            <a:pPr>
              <a:lnSpc>
                <a:spcPct val="90000"/>
              </a:lnSpc>
            </a:pPr>
            <a:r>
              <a:rPr lang="en-US" sz="2200" dirty="0"/>
              <a:t>Include Trusted Voices </a:t>
            </a:r>
          </a:p>
        </p:txBody>
      </p:sp>
      <p:sp>
        <p:nvSpPr>
          <p:cNvPr id="4" name="Slide Number Placeholder 3"/>
          <p:cNvSpPr>
            <a:spLocks noGrp="1"/>
          </p:cNvSpPr>
          <p:nvPr>
            <p:ph type="sldNum" sz="quarter" idx="10"/>
          </p:nvPr>
        </p:nvSpPr>
        <p:spPr>
          <a:xfrm>
            <a:off x="10571516" y="6033479"/>
            <a:ext cx="782283" cy="365125"/>
          </a:xfrm>
        </p:spPr>
        <p:txBody>
          <a:bodyPr>
            <a:normAutofit/>
          </a:bodyPr>
          <a:lstStyle/>
          <a:p>
            <a:pPr>
              <a:spcAft>
                <a:spcPts val="600"/>
              </a:spcAft>
            </a:pPr>
            <a:fld id="{25B02A65-3D1E-45BD-9983-4ADAC5079F8B}" type="slidenum">
              <a:rPr lang="en-US" sz="1050" smtClean="0">
                <a:solidFill>
                  <a:schemeClr val="tx1">
                    <a:alpha val="80000"/>
                  </a:schemeClr>
                </a:solidFill>
              </a:rPr>
              <a:pPr>
                <a:spcAft>
                  <a:spcPts val="600"/>
                </a:spcAft>
              </a:pPr>
              <a:t>18</a:t>
            </a:fld>
            <a:endParaRPr lang="en-US" sz="1050">
              <a:solidFill>
                <a:schemeClr val="tx1">
                  <a:alpha val="80000"/>
                </a:schemeClr>
              </a:solidFill>
            </a:endParaRPr>
          </a:p>
        </p:txBody>
      </p:sp>
    </p:spTree>
    <p:extLst>
      <p:ext uri="{BB962C8B-B14F-4D97-AF65-F5344CB8AC3E}">
        <p14:creationId xmlns:p14="http://schemas.microsoft.com/office/powerpoint/2010/main" val="3308643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5BC18-4971-7B46-A546-005534D87D74}"/>
              </a:ext>
            </a:extLst>
          </p:cNvPr>
          <p:cNvSpPr>
            <a:spLocks noGrp="1"/>
          </p:cNvSpPr>
          <p:nvPr>
            <p:ph type="title"/>
          </p:nvPr>
        </p:nvSpPr>
        <p:spPr>
          <a:xfrm>
            <a:off x="838200" y="365125"/>
            <a:ext cx="10515600" cy="1325563"/>
          </a:xfrm>
        </p:spPr>
        <p:txBody>
          <a:bodyPr>
            <a:normAutofit/>
          </a:bodyPr>
          <a:lstStyle/>
          <a:p>
            <a:pPr>
              <a:lnSpc>
                <a:spcPct val="90000"/>
              </a:lnSpc>
            </a:pPr>
            <a:r>
              <a:rPr lang="en-US"/>
              <a:t>Subcommittee Examples</a:t>
            </a:r>
            <a:br>
              <a:rPr lang="en-US"/>
            </a:br>
            <a:endParaRPr lang="en-US"/>
          </a:p>
        </p:txBody>
      </p:sp>
      <p:graphicFrame>
        <p:nvGraphicFramePr>
          <p:cNvPr id="6" name="Content Placeholder 2">
            <a:extLst>
              <a:ext uri="{FF2B5EF4-FFF2-40B4-BE49-F238E27FC236}">
                <a16:creationId xmlns:a16="http://schemas.microsoft.com/office/drawing/2014/main" id="{F774700D-3F8A-4313-95CF-3E4E963C9E02}"/>
              </a:ext>
            </a:extLst>
          </p:cNvPr>
          <p:cNvGraphicFramePr>
            <a:graphicFrameLocks noGrp="1"/>
          </p:cNvGraphicFramePr>
          <p:nvPr>
            <p:ph idx="1"/>
            <p:extLst>
              <p:ext uri="{D42A27DB-BD31-4B8C-83A1-F6EECF244321}">
                <p14:modId xmlns:p14="http://schemas.microsoft.com/office/powerpoint/2010/main" val="2284416802"/>
              </p:ext>
            </p:extLst>
          </p:nvPr>
        </p:nvGraphicFramePr>
        <p:xfrm>
          <a:off x="838200" y="1371600"/>
          <a:ext cx="10515600" cy="4805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199AEC5-4E4F-4D42-AB22-CF68511D3213}"/>
              </a:ext>
            </a:extLst>
          </p:cNvPr>
          <p:cNvSpPr>
            <a:spLocks noGrp="1"/>
          </p:cNvSpPr>
          <p:nvPr>
            <p:ph type="sldNum" sz="quarter" idx="10"/>
          </p:nvPr>
        </p:nvSpPr>
        <p:spPr>
          <a:xfrm>
            <a:off x="8610600" y="6356350"/>
            <a:ext cx="2743200" cy="365125"/>
          </a:xfrm>
        </p:spPr>
        <p:txBody>
          <a:bodyPr>
            <a:normAutofit/>
          </a:bodyPr>
          <a:lstStyle/>
          <a:p>
            <a:pPr>
              <a:spcAft>
                <a:spcPts val="600"/>
              </a:spcAft>
            </a:pPr>
            <a:fld id="{25B02A65-3D1E-45BD-9983-4ADAC5079F8B}" type="slidenum">
              <a:rPr lang="en-US" smtClean="0"/>
              <a:pPr>
                <a:spcAft>
                  <a:spcPts val="600"/>
                </a:spcAft>
              </a:pPr>
              <a:t>19</a:t>
            </a:fld>
            <a:endParaRPr lang="en-US"/>
          </a:p>
        </p:txBody>
      </p:sp>
    </p:spTree>
    <p:extLst>
      <p:ext uri="{BB962C8B-B14F-4D97-AF65-F5344CB8AC3E}">
        <p14:creationId xmlns:p14="http://schemas.microsoft.com/office/powerpoint/2010/main" val="2729120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52400"/>
            <a:ext cx="7772400" cy="2362200"/>
          </a:xfrm>
        </p:spPr>
        <p:txBody>
          <a:bodyPr>
            <a:normAutofit fontScale="90000"/>
          </a:bodyPr>
          <a:lstStyle/>
          <a:p>
            <a:br>
              <a:rPr lang="en-US" i="1" u="sng" dirty="0"/>
            </a:br>
            <a:r>
              <a:rPr lang="en-US" i="1" u="sng" dirty="0"/>
              <a:t>Forming 2020 Census Complete Count Committees </a:t>
            </a:r>
            <a:br>
              <a:rPr lang="en-US" dirty="0"/>
            </a:br>
            <a:br>
              <a:rPr lang="en-US" dirty="0"/>
            </a:br>
            <a:br>
              <a:rPr lang="en-US" dirty="0"/>
            </a:br>
            <a:endParaRPr lang="en-US" dirty="0"/>
          </a:p>
        </p:txBody>
      </p:sp>
      <p:sp>
        <p:nvSpPr>
          <p:cNvPr id="3" name="Subtitle 2"/>
          <p:cNvSpPr>
            <a:spLocks noGrp="1"/>
          </p:cNvSpPr>
          <p:nvPr>
            <p:ph type="subTitle" idx="1"/>
          </p:nvPr>
        </p:nvSpPr>
        <p:spPr>
          <a:xfrm>
            <a:off x="1524000" y="4495800"/>
            <a:ext cx="3733800" cy="1295400"/>
          </a:xfrm>
        </p:spPr>
        <p:txBody>
          <a:bodyPr>
            <a:normAutofit/>
          </a:bodyPr>
          <a:lstStyle/>
          <a:p>
            <a:pPr algn="l"/>
            <a:r>
              <a:rPr lang="en-US" sz="2400" b="1" dirty="0">
                <a:solidFill>
                  <a:schemeClr val="tx2"/>
                </a:solidFill>
              </a:rPr>
              <a:t>Atlanta Regional Office</a:t>
            </a:r>
            <a:r>
              <a:rPr lang="en-US" sz="2400" b="1" dirty="0"/>
              <a:t> </a:t>
            </a:r>
          </a:p>
          <a:p>
            <a:pPr algn="l"/>
            <a:r>
              <a:rPr lang="en-US" sz="1800" dirty="0">
                <a:solidFill>
                  <a:schemeClr val="tx2"/>
                </a:solidFill>
              </a:rPr>
              <a:t>Managing Census Operations in</a:t>
            </a:r>
          </a:p>
          <a:p>
            <a:pPr algn="l"/>
            <a:r>
              <a:rPr lang="en-US" sz="1800" dirty="0">
                <a:solidFill>
                  <a:schemeClr val="tx2"/>
                </a:solidFill>
              </a:rPr>
              <a:t>AL, FL, GA, LA, MS, NC, SC</a:t>
            </a:r>
          </a:p>
        </p:txBody>
      </p:sp>
      <p:pic>
        <p:nvPicPr>
          <p:cNvPr id="6" name="Picture 2"/>
          <p:cNvPicPr>
            <a:picLocks noChangeAspect="1" noChangeArrowheads="1"/>
          </p:cNvPicPr>
          <p:nvPr/>
        </p:nvPicPr>
        <p:blipFill>
          <a:blip r:embed="rId3" cstate="print">
            <a:clrChange>
              <a:clrFrom>
                <a:srgbClr val="F8FBFB"/>
              </a:clrFrom>
              <a:clrTo>
                <a:srgbClr val="F8FBFB">
                  <a:alpha val="0"/>
                </a:srgbClr>
              </a:clrTo>
            </a:clrChange>
            <a:extLst>
              <a:ext uri="{BEBA8EAE-BF5A-486C-A8C5-ECC9F3942E4B}">
                <a14:imgProps xmlns:a14="http://schemas.microsoft.com/office/drawing/2010/main">
                  <a14:imgLayer r:embed="rId4">
                    <a14:imgEffect>
                      <a14:colorTemperature colorTemp="5375"/>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895600" y="1246514"/>
            <a:ext cx="7477896" cy="4544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https://uscensus.sharepoint.com/SiteAssets/Tiles/Email.png"/>
          <p:cNvSpPr>
            <a:spLocks noChangeAspect="1" noChangeArrowheads="1"/>
          </p:cNvSpPr>
          <p:nvPr/>
        </p:nvSpPr>
        <p:spPr bwMode="auto">
          <a:xfrm>
            <a:off x="155575" y="-465138"/>
            <a:ext cx="971550" cy="9715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36894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0">
            <a:extLst>
              <a:ext uri="{FF2B5EF4-FFF2-40B4-BE49-F238E27FC236}">
                <a16:creationId xmlns:a16="http://schemas.microsoft.com/office/drawing/2014/main" id="{11C59EDF-5A1E-404D-B55D-8AEA5D8D6D6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410" y="0"/>
            <a:ext cx="4636008" cy="6858000"/>
          </a:xfrm>
          <a:prstGeom prst="rect">
            <a:avLst/>
          </a:prstGeom>
          <a:solidFill>
            <a:srgbClr val="4A67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9">
            <a:extLst>
              <a:ext uri="{FF2B5EF4-FFF2-40B4-BE49-F238E27FC236}">
                <a16:creationId xmlns:a16="http://schemas.microsoft.com/office/drawing/2014/main" id="{FEE0385D-4151-43AA-9C6B-0365E103172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1042" y="484632"/>
            <a:ext cx="3666744" cy="5739187"/>
          </a:xfrm>
          <a:prstGeom prst="roundRect">
            <a:avLst>
              <a:gd name="adj" fmla="val 0"/>
            </a:avLst>
          </a:prstGeom>
          <a:solidFill>
            <a:schemeClr val="bg1"/>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1536" y="2513003"/>
            <a:ext cx="2846455" cy="2744797"/>
          </a:xfrm>
          <a:prstGeom prst="rect">
            <a:avLst/>
          </a:prstGeom>
          <a:effectLst/>
        </p:spPr>
      </p:pic>
      <p:sp>
        <p:nvSpPr>
          <p:cNvPr id="2" name="Title 1"/>
          <p:cNvSpPr>
            <a:spLocks noGrp="1"/>
          </p:cNvSpPr>
          <p:nvPr>
            <p:ph type="title"/>
          </p:nvPr>
        </p:nvSpPr>
        <p:spPr>
          <a:xfrm>
            <a:off x="648929" y="629266"/>
            <a:ext cx="6422849" cy="1676603"/>
          </a:xfrm>
        </p:spPr>
        <p:txBody>
          <a:bodyPr>
            <a:normAutofit/>
          </a:bodyPr>
          <a:lstStyle/>
          <a:p>
            <a:r>
              <a:rPr lang="en-US" dirty="0"/>
              <a:t>Local Government CCC’s</a:t>
            </a:r>
          </a:p>
        </p:txBody>
      </p:sp>
      <p:sp>
        <p:nvSpPr>
          <p:cNvPr id="3" name="Content Placeholder 2"/>
          <p:cNvSpPr>
            <a:spLocks noGrp="1"/>
          </p:cNvSpPr>
          <p:nvPr>
            <p:ph idx="1"/>
          </p:nvPr>
        </p:nvSpPr>
        <p:spPr>
          <a:xfrm>
            <a:off x="648931" y="1981200"/>
            <a:ext cx="6657684" cy="4242619"/>
          </a:xfrm>
        </p:spPr>
        <p:txBody>
          <a:bodyPr>
            <a:normAutofit/>
          </a:bodyPr>
          <a:lstStyle/>
          <a:p>
            <a:pPr marL="0" lvl="0" indent="0">
              <a:lnSpc>
                <a:spcPct val="90000"/>
              </a:lnSpc>
              <a:buNone/>
            </a:pPr>
            <a:r>
              <a:rPr lang="en-US" sz="2400" dirty="0">
                <a:solidFill>
                  <a:prstClr val="black"/>
                </a:solidFill>
              </a:rPr>
              <a:t>Local government CCC’s  should include members with experience in the following areas:</a:t>
            </a:r>
          </a:p>
          <a:p>
            <a:pPr lvl="1">
              <a:lnSpc>
                <a:spcPct val="90000"/>
              </a:lnSpc>
              <a:buFont typeface="Arial" panose="020B0604020202020204" pitchFamily="34" charset="0"/>
              <a:buChar char="•"/>
            </a:pPr>
            <a:r>
              <a:rPr lang="en-US" sz="2400" dirty="0">
                <a:solidFill>
                  <a:prstClr val="black"/>
                </a:solidFill>
              </a:rPr>
              <a:t>Government</a:t>
            </a:r>
          </a:p>
          <a:p>
            <a:pPr lvl="1">
              <a:lnSpc>
                <a:spcPct val="90000"/>
              </a:lnSpc>
              <a:buFont typeface="Arial" panose="020B0604020202020204" pitchFamily="34" charset="0"/>
              <a:buChar char="•"/>
            </a:pPr>
            <a:r>
              <a:rPr lang="en-US" sz="2400" dirty="0">
                <a:solidFill>
                  <a:prstClr val="black"/>
                </a:solidFill>
              </a:rPr>
              <a:t>Education</a:t>
            </a:r>
          </a:p>
          <a:p>
            <a:pPr lvl="1">
              <a:lnSpc>
                <a:spcPct val="90000"/>
              </a:lnSpc>
              <a:buFont typeface="Arial" panose="020B0604020202020204" pitchFamily="34" charset="0"/>
              <a:buChar char="•"/>
            </a:pPr>
            <a:r>
              <a:rPr lang="en-US" sz="2400" dirty="0">
                <a:solidFill>
                  <a:prstClr val="black"/>
                </a:solidFill>
              </a:rPr>
              <a:t>Media</a:t>
            </a:r>
          </a:p>
          <a:p>
            <a:pPr lvl="1">
              <a:lnSpc>
                <a:spcPct val="90000"/>
              </a:lnSpc>
              <a:buFont typeface="Arial" panose="020B0604020202020204" pitchFamily="34" charset="0"/>
              <a:buChar char="•"/>
            </a:pPr>
            <a:r>
              <a:rPr lang="en-US" sz="2400" dirty="0">
                <a:solidFill>
                  <a:prstClr val="black"/>
                </a:solidFill>
              </a:rPr>
              <a:t>Minority Organizations</a:t>
            </a:r>
          </a:p>
          <a:p>
            <a:pPr lvl="1">
              <a:lnSpc>
                <a:spcPct val="90000"/>
              </a:lnSpc>
              <a:buFont typeface="Arial" panose="020B0604020202020204" pitchFamily="34" charset="0"/>
              <a:buChar char="•"/>
            </a:pPr>
            <a:r>
              <a:rPr lang="en-US" sz="2400" dirty="0">
                <a:solidFill>
                  <a:prstClr val="black"/>
                </a:solidFill>
              </a:rPr>
              <a:t>Community organizations</a:t>
            </a:r>
          </a:p>
          <a:p>
            <a:pPr lvl="1">
              <a:lnSpc>
                <a:spcPct val="90000"/>
              </a:lnSpc>
              <a:buFont typeface="Arial" panose="020B0604020202020204" pitchFamily="34" charset="0"/>
              <a:buChar char="•"/>
            </a:pPr>
            <a:r>
              <a:rPr lang="en-US" sz="2400" dirty="0">
                <a:solidFill>
                  <a:prstClr val="black"/>
                </a:solidFill>
              </a:rPr>
              <a:t>Workforce developments</a:t>
            </a:r>
          </a:p>
          <a:p>
            <a:pPr lvl="1">
              <a:lnSpc>
                <a:spcPct val="90000"/>
              </a:lnSpc>
              <a:buFont typeface="Arial" panose="020B0604020202020204" pitchFamily="34" charset="0"/>
              <a:buChar char="•"/>
            </a:pPr>
            <a:r>
              <a:rPr lang="en-US" sz="2400" dirty="0">
                <a:solidFill>
                  <a:prstClr val="black"/>
                </a:solidFill>
              </a:rPr>
              <a:t>Faith-based institutions</a:t>
            </a:r>
          </a:p>
          <a:p>
            <a:pPr lvl="1">
              <a:lnSpc>
                <a:spcPct val="90000"/>
              </a:lnSpc>
              <a:buFont typeface="Arial" panose="020B0604020202020204" pitchFamily="34" charset="0"/>
              <a:buChar char="•"/>
            </a:pPr>
            <a:r>
              <a:rPr lang="en-US" sz="2400" dirty="0">
                <a:solidFill>
                  <a:prstClr val="black"/>
                </a:solidFill>
              </a:rPr>
              <a:t>Businesses</a:t>
            </a:r>
            <a:endParaRPr lang="en-US" sz="2400" dirty="0"/>
          </a:p>
          <a:p>
            <a:pPr lvl="1">
              <a:lnSpc>
                <a:spcPct val="90000"/>
              </a:lnSpc>
            </a:pPr>
            <a:endParaRPr lang="en-US" sz="2000" dirty="0"/>
          </a:p>
        </p:txBody>
      </p:sp>
      <p:sp>
        <p:nvSpPr>
          <p:cNvPr id="5" name="Slide Number Placeholder 4"/>
          <p:cNvSpPr>
            <a:spLocks noGrp="1"/>
          </p:cNvSpPr>
          <p:nvPr>
            <p:ph type="sldNum" sz="quarter" idx="10"/>
          </p:nvPr>
        </p:nvSpPr>
        <p:spPr>
          <a:xfrm>
            <a:off x="10853928" y="6356350"/>
            <a:ext cx="685800" cy="365125"/>
          </a:xfrm>
        </p:spPr>
        <p:txBody>
          <a:bodyP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25B02A65-3D1E-45BD-9983-4ADAC5079F8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44243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6" name="Straight Arrow Connector 25">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92" r="2565" b="2"/>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4" name="TextBox 3">
            <a:extLst>
              <a:ext uri="{FF2B5EF4-FFF2-40B4-BE49-F238E27FC236}">
                <a16:creationId xmlns:a16="http://schemas.microsoft.com/office/drawing/2014/main" id="{32188BCE-8E15-D644-96F1-BF4674986BF3}"/>
              </a:ext>
            </a:extLst>
          </p:cNvPr>
          <p:cNvSpPr txBox="1"/>
          <p:nvPr/>
        </p:nvSpPr>
        <p:spPr>
          <a:xfrm>
            <a:off x="2186609" y="2325757"/>
            <a:ext cx="184731"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a:xfrm>
            <a:off x="655320" y="365125"/>
            <a:ext cx="5120114" cy="1692794"/>
          </a:xfrm>
        </p:spPr>
        <p:txBody>
          <a:bodyPr>
            <a:normAutofit/>
          </a:bodyPr>
          <a:lstStyle/>
          <a:p>
            <a:r>
              <a:rPr lang="en-US" dirty="0"/>
              <a:t>Community-based CCC’s</a:t>
            </a:r>
          </a:p>
        </p:txBody>
      </p:sp>
      <p:sp>
        <p:nvSpPr>
          <p:cNvPr id="3" name="Content Placeholder 2"/>
          <p:cNvSpPr>
            <a:spLocks noGrp="1"/>
          </p:cNvSpPr>
          <p:nvPr>
            <p:ph idx="1"/>
          </p:nvPr>
        </p:nvSpPr>
        <p:spPr>
          <a:xfrm>
            <a:off x="655321" y="2575034"/>
            <a:ext cx="5120113" cy="3462228"/>
          </a:xfrm>
        </p:spPr>
        <p:txBody>
          <a:bodyPr>
            <a:normAutofit lnSpcReduction="10000"/>
          </a:bodyPr>
          <a:lstStyle/>
          <a:p>
            <a:pPr marL="0" indent="0">
              <a:buNone/>
            </a:pPr>
            <a:r>
              <a:rPr lang="en-US" sz="1800" dirty="0"/>
              <a:t>The Census Bureau encourages community leaders in hard-to-count areas to form CCC’s and include trusted voices from the community.</a:t>
            </a:r>
          </a:p>
          <a:p>
            <a:pPr marL="0" indent="0">
              <a:buNone/>
            </a:pPr>
            <a:r>
              <a:rPr lang="en-US" sz="1800" dirty="0"/>
              <a:t>Hard-to-count areas may, for example, have:</a:t>
            </a:r>
          </a:p>
          <a:p>
            <a:pPr marL="400050" lvl="1" indent="0">
              <a:buNone/>
            </a:pPr>
            <a:r>
              <a:rPr lang="en-US" sz="1800" dirty="0"/>
              <a:t>• Hidden or overcrowded housing</a:t>
            </a:r>
          </a:p>
          <a:p>
            <a:pPr marL="400050" lvl="1" indent="0">
              <a:buNone/>
            </a:pPr>
            <a:r>
              <a:rPr lang="en-US" sz="1800" dirty="0"/>
              <a:t>• Populations that speak little or no English</a:t>
            </a:r>
          </a:p>
          <a:p>
            <a:pPr marL="400050" lvl="1" indent="0">
              <a:buNone/>
            </a:pPr>
            <a:r>
              <a:rPr lang="en-US" sz="1800" dirty="0"/>
              <a:t>• Off-campus apartments </a:t>
            </a:r>
          </a:p>
          <a:p>
            <a:pPr marL="400050" lvl="1" indent="0">
              <a:buNone/>
            </a:pPr>
            <a:r>
              <a:rPr lang="en-US" sz="1800" dirty="0"/>
              <a:t>• New immigrant populations</a:t>
            </a:r>
          </a:p>
          <a:p>
            <a:pPr marL="400050" lvl="1" indent="0">
              <a:buNone/>
            </a:pPr>
            <a:r>
              <a:rPr lang="en-US" sz="1800" dirty="0"/>
              <a:t>• High poverty areas</a:t>
            </a:r>
          </a:p>
          <a:p>
            <a:pPr marL="400050" lvl="1" indent="0">
              <a:buNone/>
            </a:pPr>
            <a:r>
              <a:rPr lang="en-US" sz="1800" dirty="0"/>
              <a:t>• People displaced by natural disasters such as</a:t>
            </a:r>
          </a:p>
          <a:p>
            <a:pPr marL="400050" lvl="1" indent="0">
              <a:buNone/>
            </a:pPr>
            <a:r>
              <a:rPr lang="en-US" sz="1800" dirty="0"/>
              <a:t>    floods, fires, and hurricanes</a:t>
            </a:r>
          </a:p>
          <a:p>
            <a:pPr marL="400050" lvl="1" indent="0">
              <a:buNone/>
            </a:pPr>
            <a:endParaRPr lang="en-US" sz="1800" dirty="0"/>
          </a:p>
          <a:p>
            <a:pPr marL="685800" lvl="1">
              <a:buFont typeface="Arial" panose="020B0604020202020204" pitchFamily="34" charset="0"/>
              <a:buChar char="•"/>
            </a:pPr>
            <a:endParaRPr lang="en-US" sz="1800" dirty="0"/>
          </a:p>
          <a:p>
            <a:pPr marL="400050" lvl="1" indent="0">
              <a:buNone/>
            </a:pPr>
            <a:endParaRPr lang="en-US" sz="1800" dirty="0"/>
          </a:p>
        </p:txBody>
      </p:sp>
      <p:sp>
        <p:nvSpPr>
          <p:cNvPr id="5" name="Slide Number Placeholder 4"/>
          <p:cNvSpPr>
            <a:spLocks noGrp="1"/>
          </p:cNvSpPr>
          <p:nvPr>
            <p:ph type="sldNum" sz="quarter" idx="10"/>
          </p:nvPr>
        </p:nvSpPr>
        <p:spPr>
          <a:xfrm>
            <a:off x="6941820" y="6356350"/>
            <a:ext cx="116586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fld id="{25B02A65-3D1E-45BD-9983-4ADAC5079F8B}" type="slidenum">
              <a:rPr kumimoji="0" lang="en-US" b="0" i="0" u="none" strike="noStrike" kern="1200" cap="none" spc="0" normalizeH="0" baseline="0" noProof="0" smtClean="0">
                <a:ln>
                  <a:noFill/>
                </a:ln>
                <a:effectLst/>
                <a:uLnTx/>
                <a:uFillTx/>
                <a:latin typeface="Calibri"/>
                <a:ea typeface="+mn-ea"/>
                <a:cs typeface="+mn-cs"/>
              </a:rPr>
              <a:pPr marL="0" marR="0" lvl="0" indent="0" defTabSz="914400" rtl="0" eaLnBrk="1" fontAlgn="auto" latinLnBrk="0" hangingPunct="1">
                <a:spcBef>
                  <a:spcPts val="0"/>
                </a:spcBef>
                <a:spcAft>
                  <a:spcPts val="600"/>
                </a:spcAft>
                <a:buClrTx/>
                <a:buSzTx/>
                <a:buFontTx/>
                <a:buNone/>
                <a:tabLst/>
                <a:defRPr/>
              </a:pPr>
              <a:t>21</a:t>
            </a:fld>
            <a:endParaRPr kumimoji="0" lang="en-US" b="0" i="0" u="none" strike="noStrike" kern="1200" cap="none" spc="0" normalizeH="0" baseline="0" noProof="0">
              <a:ln>
                <a:noFill/>
              </a:ln>
              <a:effectLst/>
              <a:uLnTx/>
              <a:uFillTx/>
              <a:latin typeface="Calibri"/>
              <a:ea typeface="+mn-ea"/>
              <a:cs typeface="+mn-cs"/>
            </a:endParaRPr>
          </a:p>
        </p:txBody>
      </p:sp>
    </p:spTree>
    <p:extLst>
      <p:ext uri="{BB962C8B-B14F-4D97-AF65-F5344CB8AC3E}">
        <p14:creationId xmlns:p14="http://schemas.microsoft.com/office/powerpoint/2010/main" val="5356043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Explore the Response Outreach Area Mapper Web Application</a:t>
            </a:r>
          </a:p>
        </p:txBody>
      </p:sp>
      <p:sp>
        <p:nvSpPr>
          <p:cNvPr id="9" name="Content Placeholder 8"/>
          <p:cNvSpPr>
            <a:spLocks noGrp="1"/>
          </p:cNvSpPr>
          <p:nvPr>
            <p:ph sz="half" idx="2"/>
          </p:nvPr>
        </p:nvSpPr>
        <p:spPr>
          <a:xfrm>
            <a:off x="609600" y="1417638"/>
            <a:ext cx="5386917" cy="4708525"/>
          </a:xfrm>
        </p:spPr>
        <p:txBody>
          <a:bodyPr>
            <a:normAutofit/>
          </a:bodyPr>
          <a:lstStyle/>
          <a:p>
            <a:r>
              <a:rPr lang="en-US" dirty="0"/>
              <a:t>The U.S. Census Bureau has released the Response Outreach Area Mapper (ROAM) web application. </a:t>
            </a:r>
          </a:p>
          <a:p>
            <a:r>
              <a:rPr lang="en-US" dirty="0"/>
              <a:t>An interactive map to identify areas that typically have low response rates for censuses and surveys.</a:t>
            </a:r>
          </a:p>
          <a:p>
            <a:r>
              <a:rPr lang="en-US" dirty="0"/>
              <a:t>Community planners and local officials can use the ROAM to plan, focus and allocate resources for the 2020 Census. </a:t>
            </a:r>
          </a:p>
          <a:p>
            <a:r>
              <a:rPr lang="en-US" dirty="0"/>
              <a:t>Provides tract-level data. </a:t>
            </a:r>
          </a:p>
          <a:p>
            <a:endParaRPr lang="en-US" dirty="0"/>
          </a:p>
        </p:txBody>
      </p:sp>
      <p:sp>
        <p:nvSpPr>
          <p:cNvPr id="11" name="Content Placeholder 10"/>
          <p:cNvSpPr>
            <a:spLocks noGrp="1"/>
          </p:cNvSpPr>
          <p:nvPr>
            <p:ph sz="quarter" idx="4"/>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25B02A65-3D1E-45BD-9983-4ADAC5079F8B}" type="slidenum">
              <a:rPr lang="en-US" smtClean="0"/>
              <a:pPr/>
              <a:t>22</a:t>
            </a:fld>
            <a:endParaRPr lang="en-US" dirty="0"/>
          </a:p>
        </p:txBody>
      </p:sp>
      <p:pic>
        <p:nvPicPr>
          <p:cNvPr id="8" name="Picture 7"/>
          <p:cNvPicPr>
            <a:picLocks noChangeAspect="1"/>
          </p:cNvPicPr>
          <p:nvPr/>
        </p:nvPicPr>
        <p:blipFill>
          <a:blip r:embed="rId3"/>
          <a:stretch>
            <a:fillRect/>
          </a:stretch>
        </p:blipFill>
        <p:spPr>
          <a:xfrm>
            <a:off x="6193368" y="1417638"/>
            <a:ext cx="5389032" cy="4791207"/>
          </a:xfrm>
          <a:prstGeom prst="rect">
            <a:avLst/>
          </a:prstGeom>
        </p:spPr>
      </p:pic>
    </p:spTree>
    <p:extLst>
      <p:ext uri="{BB962C8B-B14F-4D97-AF65-F5344CB8AC3E}">
        <p14:creationId xmlns:p14="http://schemas.microsoft.com/office/powerpoint/2010/main" val="265246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Arrow Connector 10">
            <a:extLst>
              <a:ext uri="{FF2B5EF4-FFF2-40B4-BE49-F238E27FC236}">
                <a16:creationId xmlns:a16="http://schemas.microsoft.com/office/drawing/2014/main" id="{E4A809D5-3600-46D4-A466-67F2349A54F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E53FF69-7A4D-9B46-96BB-46CE2F72B078}"/>
              </a:ext>
            </a:extLst>
          </p:cNvPr>
          <p:cNvPicPr>
            <a:picLocks noChangeAspect="1"/>
          </p:cNvPicPr>
          <p:nvPr/>
        </p:nvPicPr>
        <p:blipFill rotWithShape="1">
          <a:blip r:embed="rId3">
            <a:extLst>
              <a:ext uri="{28A0092B-C50C-407E-A947-70E740481C1C}">
                <a14:useLocalDpi xmlns:a14="http://schemas.microsoft.com/office/drawing/2010/main" val="0"/>
              </a:ext>
            </a:extLst>
          </a:blip>
          <a:srcRect l="29362" r="18857"/>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
        <p:nvSpPr>
          <p:cNvPr id="2" name="Title 1"/>
          <p:cNvSpPr>
            <a:spLocks noGrp="1"/>
          </p:cNvSpPr>
          <p:nvPr>
            <p:ph type="title"/>
          </p:nvPr>
        </p:nvSpPr>
        <p:spPr>
          <a:xfrm>
            <a:off x="655320" y="365125"/>
            <a:ext cx="5120114" cy="1692794"/>
          </a:xfrm>
        </p:spPr>
        <p:txBody>
          <a:bodyPr>
            <a:normAutofit/>
          </a:bodyPr>
          <a:lstStyle/>
          <a:p>
            <a:r>
              <a:rPr lang="en-US" dirty="0"/>
              <a:t>Subcommittee Worksheet</a:t>
            </a:r>
          </a:p>
        </p:txBody>
      </p:sp>
      <p:sp>
        <p:nvSpPr>
          <p:cNvPr id="3" name="Content Placeholder 2"/>
          <p:cNvSpPr>
            <a:spLocks noGrp="1"/>
          </p:cNvSpPr>
          <p:nvPr>
            <p:ph idx="1"/>
          </p:nvPr>
        </p:nvSpPr>
        <p:spPr>
          <a:xfrm>
            <a:off x="655321" y="2575034"/>
            <a:ext cx="5120113" cy="3462228"/>
          </a:xfrm>
        </p:spPr>
        <p:txBody>
          <a:bodyPr>
            <a:normAutofit/>
          </a:bodyPr>
          <a:lstStyle/>
          <a:p>
            <a:pPr marL="0" indent="0">
              <a:buNone/>
            </a:pPr>
            <a:r>
              <a:rPr lang="en-US" sz="2400" dirty="0"/>
              <a:t>Take a moment to brainstorm</a:t>
            </a:r>
          </a:p>
          <a:p>
            <a:r>
              <a:rPr lang="en-US" sz="2400" dirty="0"/>
              <a:t>Think about trusted voices</a:t>
            </a:r>
          </a:p>
          <a:p>
            <a:r>
              <a:rPr lang="en-US" sz="2400" dirty="0"/>
              <a:t>Think about organizations that have an impact and serve</a:t>
            </a:r>
          </a:p>
          <a:p>
            <a:r>
              <a:rPr lang="en-US" sz="2400" dirty="0"/>
              <a:t>Think about areas that may be hard to count and identify leaders or trusted voices in those communities</a:t>
            </a:r>
          </a:p>
        </p:txBody>
      </p:sp>
      <p:sp>
        <p:nvSpPr>
          <p:cNvPr id="4" name="Slide Number Placeholder 3"/>
          <p:cNvSpPr>
            <a:spLocks noGrp="1"/>
          </p:cNvSpPr>
          <p:nvPr>
            <p:ph type="sldNum" sz="quarter" idx="10"/>
          </p:nvPr>
        </p:nvSpPr>
        <p:spPr>
          <a:xfrm>
            <a:off x="6941820" y="6356350"/>
            <a:ext cx="1165860" cy="365125"/>
          </a:xfrm>
        </p:spPr>
        <p:txBody>
          <a:bodyPr>
            <a:normAutofit/>
          </a:bodyPr>
          <a:lstStyle/>
          <a:p>
            <a:pPr>
              <a:spcAft>
                <a:spcPts val="600"/>
              </a:spcAft>
            </a:pPr>
            <a:fld id="{25B02A65-3D1E-45BD-9983-4ADAC5079F8B}" type="slidenum">
              <a:rPr lang="en-US" smtClean="0"/>
              <a:pPr>
                <a:spcAft>
                  <a:spcPts val="600"/>
                </a:spcAft>
              </a:pPr>
              <a:t>23</a:t>
            </a:fld>
            <a:endParaRPr lang="en-US"/>
          </a:p>
        </p:txBody>
      </p:sp>
    </p:spTree>
    <p:extLst>
      <p:ext uri="{BB962C8B-B14F-4D97-AF65-F5344CB8AC3E}">
        <p14:creationId xmlns:p14="http://schemas.microsoft.com/office/powerpoint/2010/main" val="1419388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64C45D-0E92-0A42-BADC-58B0C0E90AF4}"/>
              </a:ext>
            </a:extLst>
          </p:cNvPr>
          <p:cNvPicPr>
            <a:picLocks noChangeAspect="1"/>
          </p:cNvPicPr>
          <p:nvPr/>
        </p:nvPicPr>
        <p:blipFill rotWithShape="1">
          <a:blip r:embed="rId3">
            <a:extLst>
              <a:ext uri="{28A0092B-C50C-407E-A947-70E740481C1C}">
                <a14:useLocalDpi xmlns:a14="http://schemas.microsoft.com/office/drawing/2010/main" val="0"/>
              </a:ext>
            </a:extLst>
          </a:blip>
          <a:srcRect l="9436" r="18924" b="-2"/>
          <a:stretch/>
        </p:blipFill>
        <p:spPr>
          <a:xfrm>
            <a:off x="7916697" y="640083"/>
            <a:ext cx="3635639" cy="5074917"/>
          </a:xfrm>
          <a:prstGeom prst="rect">
            <a:avLst/>
          </a:prstGeom>
          <a:effectLst/>
        </p:spPr>
      </p:pic>
      <p:sp>
        <p:nvSpPr>
          <p:cNvPr id="2" name="Title 1">
            <a:extLst>
              <a:ext uri="{FF2B5EF4-FFF2-40B4-BE49-F238E27FC236}">
                <a16:creationId xmlns:a16="http://schemas.microsoft.com/office/drawing/2014/main" id="{1453BC48-A5CC-3944-9277-5DEDAF7479CB}"/>
              </a:ext>
            </a:extLst>
          </p:cNvPr>
          <p:cNvSpPr>
            <a:spLocks noGrp="1"/>
          </p:cNvSpPr>
          <p:nvPr>
            <p:ph type="title"/>
          </p:nvPr>
        </p:nvSpPr>
        <p:spPr>
          <a:xfrm>
            <a:off x="648928" y="176358"/>
            <a:ext cx="6907481" cy="1676603"/>
          </a:xfrm>
        </p:spPr>
        <p:txBody>
          <a:bodyPr>
            <a:normAutofit/>
          </a:bodyPr>
          <a:lstStyle/>
          <a:p>
            <a:r>
              <a:rPr lang="en-US" sz="3600" dirty="0"/>
              <a:t>How the Census Bureau Will Support You</a:t>
            </a:r>
          </a:p>
        </p:txBody>
      </p:sp>
      <p:sp>
        <p:nvSpPr>
          <p:cNvPr id="3" name="Content Placeholder 2">
            <a:extLst>
              <a:ext uri="{FF2B5EF4-FFF2-40B4-BE49-F238E27FC236}">
                <a16:creationId xmlns:a16="http://schemas.microsoft.com/office/drawing/2014/main" id="{701E1619-D5A1-B44C-80AB-BFDBD6EB4DB9}"/>
              </a:ext>
            </a:extLst>
          </p:cNvPr>
          <p:cNvSpPr>
            <a:spLocks noGrp="1"/>
          </p:cNvSpPr>
          <p:nvPr>
            <p:ph idx="1"/>
          </p:nvPr>
        </p:nvSpPr>
        <p:spPr>
          <a:xfrm>
            <a:off x="648930" y="1828800"/>
            <a:ext cx="6907479" cy="4395019"/>
          </a:xfrm>
        </p:spPr>
        <p:txBody>
          <a:bodyPr>
            <a:normAutofit/>
          </a:bodyPr>
          <a:lstStyle/>
          <a:p>
            <a:pPr>
              <a:lnSpc>
                <a:spcPct val="90000"/>
              </a:lnSpc>
            </a:pPr>
            <a:r>
              <a:rPr lang="en-US" sz="1800" dirty="0"/>
              <a:t>We will provide staff from our regional offices to work directly with each Complete Count Committee. </a:t>
            </a:r>
          </a:p>
          <a:p>
            <a:pPr>
              <a:lnSpc>
                <a:spcPct val="90000"/>
              </a:lnSpc>
            </a:pPr>
            <a:r>
              <a:rPr lang="en-US" sz="1800" dirty="0"/>
              <a:t>We will provide information, assist you in forming committees and subcommittees, and participate in local events and activities.</a:t>
            </a:r>
          </a:p>
          <a:p>
            <a:pPr>
              <a:lnSpc>
                <a:spcPct val="90000"/>
              </a:lnSpc>
            </a:pPr>
            <a:r>
              <a:rPr lang="en-US" sz="1800" dirty="0"/>
              <a:t>We plan to provide a guide for 2020 Census Complete Count Committees, but you can begin now. In the meantime, you can refer to a Complete Count Committee </a:t>
            </a:r>
            <a:r>
              <a:rPr lang="en-US" sz="1800" dirty="0">
                <a:hlinkClick r:id="rId4"/>
              </a:rPr>
              <a:t>guide</a:t>
            </a:r>
            <a:r>
              <a:rPr lang="en-US" sz="1800" dirty="0"/>
              <a:t> and </a:t>
            </a:r>
            <a:r>
              <a:rPr lang="en-US" sz="1800" dirty="0">
                <a:hlinkClick r:id="rId5"/>
              </a:rPr>
              <a:t>other information available online</a:t>
            </a:r>
            <a:r>
              <a:rPr lang="en-US" sz="1800" dirty="0"/>
              <a:t> from the 2010 Census for historical reference. Keep a big change in mind though: we’ll primarily ask people to respond to the 2020 Census online (not by mail).</a:t>
            </a:r>
          </a:p>
          <a:p>
            <a:pPr>
              <a:lnSpc>
                <a:spcPct val="90000"/>
              </a:lnSpc>
            </a:pPr>
            <a:r>
              <a:rPr lang="en-US" sz="1800" dirty="0"/>
              <a:t>As the 2020 Census gets closer, the Census Bureau will also launch a robust communications campaign. We’ll use advertisements, conduct outreach. You can leverage our efforts in your own community through your Complete Count Committee. </a:t>
            </a:r>
            <a:br>
              <a:rPr lang="en-US" sz="1500" dirty="0"/>
            </a:br>
            <a:endParaRPr lang="en-US" sz="1500" dirty="0"/>
          </a:p>
        </p:txBody>
      </p:sp>
      <p:sp>
        <p:nvSpPr>
          <p:cNvPr id="4" name="Slide Number Placeholder 3">
            <a:extLst>
              <a:ext uri="{FF2B5EF4-FFF2-40B4-BE49-F238E27FC236}">
                <a16:creationId xmlns:a16="http://schemas.microsoft.com/office/drawing/2014/main" id="{3548BDF4-B308-7746-9CAD-1C2CC7ED5D76}"/>
              </a:ext>
            </a:extLst>
          </p:cNvPr>
          <p:cNvSpPr>
            <a:spLocks noGrp="1"/>
          </p:cNvSpPr>
          <p:nvPr>
            <p:ph type="sldNum" sz="quarter" idx="10"/>
          </p:nvPr>
        </p:nvSpPr>
        <p:spPr>
          <a:xfrm>
            <a:off x="8610600" y="6356350"/>
            <a:ext cx="2743200" cy="365125"/>
          </a:xfrm>
          <a:prstGeom prst="ellipse">
            <a:avLst/>
          </a:prstGeom>
        </p:spPr>
        <p:txBody>
          <a:bodyPr>
            <a:normAutofit/>
          </a:bodyPr>
          <a:lstStyle/>
          <a:p>
            <a:pPr>
              <a:lnSpc>
                <a:spcPct val="90000"/>
              </a:lnSpc>
              <a:spcAft>
                <a:spcPts val="600"/>
              </a:spcAft>
            </a:pPr>
            <a:fld id="{25B02A65-3D1E-45BD-9983-4ADAC5079F8B}" type="slidenum">
              <a:rPr lang="en-US"/>
              <a:pPr>
                <a:lnSpc>
                  <a:spcPct val="90000"/>
                </a:lnSpc>
                <a:spcAft>
                  <a:spcPts val="600"/>
                </a:spcAft>
              </a:pPr>
              <a:t>24</a:t>
            </a:fld>
            <a:endParaRPr lang="en-US"/>
          </a:p>
        </p:txBody>
      </p:sp>
    </p:spTree>
    <p:extLst>
      <p:ext uri="{BB962C8B-B14F-4D97-AF65-F5344CB8AC3E}">
        <p14:creationId xmlns:p14="http://schemas.microsoft.com/office/powerpoint/2010/main" val="2851350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E1FC7B4-E4A7-4452-B413-1A623E3A723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3">
            <a:extLst>
              <a:ext uri="{FF2B5EF4-FFF2-40B4-BE49-F238E27FC236}">
                <a16:creationId xmlns:a16="http://schemas.microsoft.com/office/drawing/2014/main" id="{E0709AF0-24F0-4486-B189-BE6386BDB19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1">
            <a:extLst>
              <a:ext uri="{FF2B5EF4-FFF2-40B4-BE49-F238E27FC236}">
                <a16:creationId xmlns:a16="http://schemas.microsoft.com/office/drawing/2014/main" id="{FBE3B62F-5853-4A3C-B050-6186351A717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Graphic 8">
            <a:extLst>
              <a:ext uri="{FF2B5EF4-FFF2-40B4-BE49-F238E27FC236}">
                <a16:creationId xmlns:a16="http://schemas.microsoft.com/office/drawing/2014/main" id="{EF35F21E-B8BC-4396-8168-AA3CB01112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3141" y="2191807"/>
            <a:ext cx="3985156" cy="3985156"/>
          </a:xfrm>
          <a:prstGeom prst="rect">
            <a:avLst/>
          </a:prstGeom>
        </p:spPr>
      </p:pic>
      <p:sp>
        <p:nvSpPr>
          <p:cNvPr id="2" name="Title 1"/>
          <p:cNvSpPr>
            <a:spLocks noGrp="1"/>
          </p:cNvSpPr>
          <p:nvPr>
            <p:ph type="title"/>
          </p:nvPr>
        </p:nvSpPr>
        <p:spPr>
          <a:xfrm>
            <a:off x="833002" y="448253"/>
            <a:ext cx="10520702" cy="1325563"/>
          </a:xfrm>
        </p:spPr>
        <p:txBody>
          <a:bodyPr>
            <a:normAutofit/>
          </a:bodyPr>
          <a:lstStyle/>
          <a:p>
            <a:r>
              <a:rPr lang="en-US" b="1" dirty="0">
                <a:solidFill>
                  <a:schemeClr val="bg1"/>
                </a:solidFill>
              </a:rPr>
              <a:t>Prepare for 2020 Census, Now!</a:t>
            </a:r>
          </a:p>
        </p:txBody>
      </p:sp>
      <p:sp>
        <p:nvSpPr>
          <p:cNvPr id="3" name="Content Placeholder 2"/>
          <p:cNvSpPr>
            <a:spLocks noGrp="1"/>
          </p:cNvSpPr>
          <p:nvPr>
            <p:ph idx="1"/>
          </p:nvPr>
        </p:nvSpPr>
        <p:spPr>
          <a:xfrm>
            <a:off x="838200" y="2191807"/>
            <a:ext cx="4936067" cy="3985155"/>
          </a:xfrm>
        </p:spPr>
        <p:txBody>
          <a:bodyPr>
            <a:normAutofit lnSpcReduction="10000"/>
          </a:bodyPr>
          <a:lstStyle/>
          <a:p>
            <a:pPr marL="0" indent="0">
              <a:lnSpc>
                <a:spcPct val="90000"/>
              </a:lnSpc>
              <a:buNone/>
            </a:pPr>
            <a:endParaRPr lang="en-US" sz="1800" dirty="0">
              <a:solidFill>
                <a:schemeClr val="bg1"/>
              </a:solidFill>
            </a:endParaRPr>
          </a:p>
          <a:p>
            <a:pPr>
              <a:lnSpc>
                <a:spcPct val="90000"/>
              </a:lnSpc>
            </a:pPr>
            <a:r>
              <a:rPr lang="en-US" sz="1800" dirty="0">
                <a:solidFill>
                  <a:schemeClr val="bg1"/>
                </a:solidFill>
              </a:rPr>
              <a:t>Create or join a Complete Count Committee and partner with other trusted voices and influential leaders in your area who are committed to increasing census participation. Encourage your peers to get involved too. </a:t>
            </a:r>
            <a:r>
              <a:rPr lang="en-US" sz="1800" b="1" dirty="0">
                <a:solidFill>
                  <a:schemeClr val="bg1"/>
                </a:solidFill>
              </a:rPr>
              <a:t>Call the Atlanta Regional Office to schedule a CCC Workshop. </a:t>
            </a:r>
          </a:p>
          <a:p>
            <a:pPr marL="0" indent="0">
              <a:lnSpc>
                <a:spcPct val="90000"/>
              </a:lnSpc>
              <a:buNone/>
            </a:pPr>
            <a:endParaRPr lang="en-US" sz="1800" dirty="0">
              <a:solidFill>
                <a:schemeClr val="bg1"/>
              </a:solidFill>
            </a:endParaRPr>
          </a:p>
          <a:p>
            <a:pPr>
              <a:lnSpc>
                <a:spcPct val="90000"/>
              </a:lnSpc>
            </a:pPr>
            <a:r>
              <a:rPr lang="en-US" sz="1800" dirty="0">
                <a:solidFill>
                  <a:schemeClr val="bg1"/>
                </a:solidFill>
              </a:rPr>
              <a:t>Raise awareness by including census information in newsletters, social media posts, podcasts, mailings, and on Web sites.</a:t>
            </a:r>
          </a:p>
          <a:p>
            <a:pPr marL="0" indent="0">
              <a:lnSpc>
                <a:spcPct val="90000"/>
              </a:lnSpc>
              <a:buNone/>
            </a:pPr>
            <a:endParaRPr lang="en-US" sz="1800" dirty="0">
              <a:solidFill>
                <a:schemeClr val="bg1"/>
              </a:solidFill>
            </a:endParaRPr>
          </a:p>
          <a:p>
            <a:pPr>
              <a:lnSpc>
                <a:spcPct val="90000"/>
              </a:lnSpc>
            </a:pPr>
            <a:r>
              <a:rPr lang="en-US" sz="1800" dirty="0">
                <a:solidFill>
                  <a:schemeClr val="bg1"/>
                </a:solidFill>
              </a:rPr>
              <a:t>Help recruit census workers when jobs become available.</a:t>
            </a:r>
          </a:p>
          <a:p>
            <a:pPr>
              <a:lnSpc>
                <a:spcPct val="90000"/>
              </a:lnSpc>
            </a:pPr>
            <a:endParaRPr lang="en-US" sz="1700" dirty="0"/>
          </a:p>
          <a:p>
            <a:pPr marL="0" indent="0">
              <a:lnSpc>
                <a:spcPct val="90000"/>
              </a:lnSpc>
              <a:buNone/>
            </a:pPr>
            <a:endParaRPr lang="en-US" sz="1700" dirty="0"/>
          </a:p>
          <a:p>
            <a:pPr marL="457200" lvl="1" indent="0">
              <a:lnSpc>
                <a:spcPct val="90000"/>
              </a:lnSpc>
              <a:buNone/>
            </a:pPr>
            <a:endParaRPr lang="en-US" sz="1700" dirty="0"/>
          </a:p>
          <a:p>
            <a:pPr lvl="1">
              <a:lnSpc>
                <a:spcPct val="90000"/>
              </a:lnSpc>
            </a:pPr>
            <a:endParaRPr lang="en-US" sz="1700" dirty="0"/>
          </a:p>
          <a:p>
            <a:pPr lvl="1">
              <a:lnSpc>
                <a:spcPct val="90000"/>
              </a:lnSpc>
            </a:pPr>
            <a:endParaRPr lang="en-US" sz="1700" dirty="0"/>
          </a:p>
        </p:txBody>
      </p:sp>
      <p:sp>
        <p:nvSpPr>
          <p:cNvPr id="5" name="Slide Number Placeholder 4"/>
          <p:cNvSpPr>
            <a:spLocks noGrp="1"/>
          </p:cNvSpPr>
          <p:nvPr>
            <p:ph type="sldNum" sz="quarter" idx="10"/>
          </p:nvPr>
        </p:nvSpPr>
        <p:spPr>
          <a:xfrm>
            <a:off x="8610600" y="6356350"/>
            <a:ext cx="2743200" cy="365125"/>
          </a:xfrm>
        </p:spPr>
        <p:txBody>
          <a:bodyPr anchor="ctr">
            <a:normAutofit/>
          </a:bodyPr>
          <a:lstStyle/>
          <a:p>
            <a:pPr>
              <a:spcAft>
                <a:spcPts val="600"/>
              </a:spcAft>
            </a:pPr>
            <a:fld id="{25B02A65-3D1E-45BD-9983-4ADAC5079F8B}" type="slidenum">
              <a:rPr lang="en-US">
                <a:solidFill>
                  <a:schemeClr val="tx1">
                    <a:alpha val="80000"/>
                  </a:schemeClr>
                </a:solidFill>
              </a:rPr>
              <a:pPr>
                <a:spcAft>
                  <a:spcPts val="600"/>
                </a:spcAft>
              </a:pPr>
              <a:t>25</a:t>
            </a:fld>
            <a:endParaRPr lang="en-US">
              <a:solidFill>
                <a:schemeClr val="tx1">
                  <a:alpha val="80000"/>
                </a:schemeClr>
              </a:solidFill>
            </a:endParaRPr>
          </a:p>
        </p:txBody>
      </p:sp>
    </p:spTree>
    <p:extLst>
      <p:ext uri="{BB962C8B-B14F-4D97-AF65-F5344CB8AC3E}">
        <p14:creationId xmlns:p14="http://schemas.microsoft.com/office/powerpoint/2010/main" val="264142291"/>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4DF46B-5670-4B0F-B5DC-146D89185958}"/>
              </a:ext>
            </a:extLst>
          </p:cNvPr>
          <p:cNvPicPr>
            <a:picLocks noChangeAspect="1"/>
          </p:cNvPicPr>
          <p:nvPr/>
        </p:nvPicPr>
        <p:blipFill>
          <a:blip r:embed="rId2"/>
          <a:stretch>
            <a:fillRect/>
          </a:stretch>
        </p:blipFill>
        <p:spPr>
          <a:xfrm>
            <a:off x="556930" y="0"/>
            <a:ext cx="10811384" cy="6078008"/>
          </a:xfrm>
          <a:prstGeom prst="rect">
            <a:avLst/>
          </a:prstGeom>
        </p:spPr>
      </p:pic>
      <p:sp>
        <p:nvSpPr>
          <p:cNvPr id="2" name="Slide Number Placeholder 1">
            <a:extLst>
              <a:ext uri="{FF2B5EF4-FFF2-40B4-BE49-F238E27FC236}">
                <a16:creationId xmlns:a16="http://schemas.microsoft.com/office/drawing/2014/main" id="{B259A059-B3F9-422C-894F-E80B385909B6}"/>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25B02A65-3D1E-45BD-9983-4ADAC5079F8B}" type="slidenum">
              <a:rPr lang="en-US" smtClean="0"/>
              <a:pPr>
                <a:spcAft>
                  <a:spcPts val="600"/>
                </a:spcAft>
              </a:pPr>
              <a:t>26</a:t>
            </a:fld>
            <a:endParaRPr lang="en-US"/>
          </a:p>
        </p:txBody>
      </p:sp>
    </p:spTree>
    <p:extLst>
      <p:ext uri="{BB962C8B-B14F-4D97-AF65-F5344CB8AC3E}">
        <p14:creationId xmlns:p14="http://schemas.microsoft.com/office/powerpoint/2010/main" val="3076853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E3D426-2E94-434F-8039-216E7E3184F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5B02A65-3D1E-45BD-9983-4ADAC5079F8B}" type="slidenum">
              <a:rPr lang="en-US" smtClean="0"/>
              <a:pPr/>
              <a:t>27</a:t>
            </a:fld>
            <a:endParaRPr lang="en-US" dirty="0"/>
          </a:p>
        </p:txBody>
      </p:sp>
      <p:pic>
        <p:nvPicPr>
          <p:cNvPr id="3" name="Picture 2">
            <a:extLst>
              <a:ext uri="{FF2B5EF4-FFF2-40B4-BE49-F238E27FC236}">
                <a16:creationId xmlns:a16="http://schemas.microsoft.com/office/drawing/2014/main" id="{9FD32988-1161-4D1C-ACCD-027C3984EC69}"/>
              </a:ext>
            </a:extLst>
          </p:cNvPr>
          <p:cNvPicPr>
            <a:picLocks noChangeAspect="1"/>
          </p:cNvPicPr>
          <p:nvPr/>
        </p:nvPicPr>
        <p:blipFill>
          <a:blip r:embed="rId2"/>
          <a:stretch>
            <a:fillRect/>
          </a:stretch>
        </p:blipFill>
        <p:spPr>
          <a:xfrm rot="5400000">
            <a:off x="3805338" y="-1447799"/>
            <a:ext cx="6714925" cy="9753602"/>
          </a:xfrm>
          <a:prstGeom prst="rect">
            <a:avLst/>
          </a:prstGeom>
        </p:spPr>
      </p:pic>
      <p:sp>
        <p:nvSpPr>
          <p:cNvPr id="4" name="TextBox 3">
            <a:extLst>
              <a:ext uri="{FF2B5EF4-FFF2-40B4-BE49-F238E27FC236}">
                <a16:creationId xmlns:a16="http://schemas.microsoft.com/office/drawing/2014/main" id="{711B2666-F4C3-4722-864E-5C5154B86C5C}"/>
              </a:ext>
            </a:extLst>
          </p:cNvPr>
          <p:cNvSpPr txBox="1"/>
          <p:nvPr/>
        </p:nvSpPr>
        <p:spPr>
          <a:xfrm>
            <a:off x="0" y="304800"/>
            <a:ext cx="2055371" cy="4247317"/>
          </a:xfrm>
          <a:prstGeom prst="rect">
            <a:avLst/>
          </a:prstGeom>
          <a:noFill/>
        </p:spPr>
        <p:txBody>
          <a:bodyPr wrap="none" rtlCol="0">
            <a:spAutoFit/>
          </a:bodyPr>
          <a:lstStyle/>
          <a:p>
            <a:r>
              <a:rPr lang="en-US" sz="5400" dirty="0">
                <a:solidFill>
                  <a:srgbClr val="0070C0"/>
                </a:solidFill>
              </a:rPr>
              <a:t>WHO </a:t>
            </a:r>
          </a:p>
          <a:p>
            <a:endParaRPr lang="en-US" dirty="0">
              <a:solidFill>
                <a:srgbClr val="0070C0"/>
              </a:solidFill>
            </a:endParaRPr>
          </a:p>
          <a:p>
            <a:r>
              <a:rPr lang="en-US" sz="5400" dirty="0">
                <a:solidFill>
                  <a:srgbClr val="0070C0"/>
                </a:solidFill>
              </a:rPr>
              <a:t>DO </a:t>
            </a:r>
          </a:p>
          <a:p>
            <a:endParaRPr lang="en-US" dirty="0">
              <a:solidFill>
                <a:srgbClr val="0070C0"/>
              </a:solidFill>
            </a:endParaRPr>
          </a:p>
          <a:p>
            <a:r>
              <a:rPr lang="en-US" sz="5400" dirty="0">
                <a:solidFill>
                  <a:srgbClr val="0070C0"/>
                </a:solidFill>
              </a:rPr>
              <a:t>WE </a:t>
            </a:r>
          </a:p>
          <a:p>
            <a:endParaRPr lang="en-US" dirty="0">
              <a:solidFill>
                <a:srgbClr val="0070C0"/>
              </a:solidFill>
            </a:endParaRPr>
          </a:p>
          <a:p>
            <a:r>
              <a:rPr lang="en-US" sz="5400" dirty="0">
                <a:solidFill>
                  <a:srgbClr val="0070C0"/>
                </a:solidFill>
              </a:rPr>
              <a:t>NEED?</a:t>
            </a:r>
          </a:p>
        </p:txBody>
      </p:sp>
    </p:spTree>
    <p:extLst>
      <p:ext uri="{BB962C8B-B14F-4D97-AF65-F5344CB8AC3E}">
        <p14:creationId xmlns:p14="http://schemas.microsoft.com/office/powerpoint/2010/main" val="652421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18523"/>
            <a:ext cx="10972800" cy="1143000"/>
          </a:xfrm>
        </p:spPr>
        <p:txBody>
          <a:bodyPr/>
          <a:lstStyle/>
          <a:p>
            <a:r>
              <a:rPr lang="en-US" dirty="0"/>
              <a:t>Sources for Job Information</a:t>
            </a:r>
          </a:p>
        </p:txBody>
      </p:sp>
      <p:sp>
        <p:nvSpPr>
          <p:cNvPr id="4" name="Subtitle 3"/>
          <p:cNvSpPr>
            <a:spLocks noGrp="1"/>
          </p:cNvSpPr>
          <p:nvPr>
            <p:ph type="body" idx="1"/>
          </p:nvPr>
        </p:nvSpPr>
        <p:spPr>
          <a:xfrm>
            <a:off x="347590" y="991117"/>
            <a:ext cx="5386917" cy="526762"/>
          </a:xfrm>
        </p:spPr>
        <p:txBody>
          <a:bodyPr/>
          <a:lstStyle/>
          <a:p>
            <a:r>
              <a:rPr lang="en-US" dirty="0"/>
              <a:t>USAJOBS.GOV</a:t>
            </a:r>
          </a:p>
        </p:txBody>
      </p:sp>
      <p:sp>
        <p:nvSpPr>
          <p:cNvPr id="7" name="Text Placeholder 6"/>
          <p:cNvSpPr>
            <a:spLocks noGrp="1"/>
          </p:cNvSpPr>
          <p:nvPr>
            <p:ph type="body" sz="quarter" idx="3"/>
          </p:nvPr>
        </p:nvSpPr>
        <p:spPr>
          <a:xfrm>
            <a:off x="6248929" y="756902"/>
            <a:ext cx="5790671" cy="639762"/>
          </a:xfrm>
        </p:spPr>
        <p:txBody>
          <a:bodyPr>
            <a:normAutofit fontScale="92500"/>
          </a:bodyPr>
          <a:lstStyle/>
          <a:p>
            <a:r>
              <a:rPr lang="en-US" dirty="0"/>
              <a:t>Regional Offices &amp; National Processing Center</a:t>
            </a:r>
          </a:p>
        </p:txBody>
      </p:sp>
      <p:pic>
        <p:nvPicPr>
          <p:cNvPr id="9" name="Content Placeholder 8"/>
          <p:cNvPicPr>
            <a:picLocks noGrp="1" noChangeAspect="1"/>
          </p:cNvPicPr>
          <p:nvPr>
            <p:ph sz="quarter" idx="4"/>
          </p:nvPr>
        </p:nvPicPr>
        <p:blipFill>
          <a:blip r:embed="rId3"/>
          <a:stretch>
            <a:fillRect/>
          </a:stretch>
        </p:blipFill>
        <p:spPr>
          <a:xfrm>
            <a:off x="6248929" y="1643248"/>
            <a:ext cx="5389562" cy="2965450"/>
          </a:xfrm>
          <a:prstGeom prst="rect">
            <a:avLst/>
          </a:prstGeom>
        </p:spPr>
      </p:pic>
      <p:sp>
        <p:nvSpPr>
          <p:cNvPr id="2" name="Slide Number Placeholder 1"/>
          <p:cNvSpPr>
            <a:spLocks noGrp="1"/>
          </p:cNvSpPr>
          <p:nvPr>
            <p:ph type="sldNum" sz="quarter" idx="10"/>
          </p:nvPr>
        </p:nvSpPr>
        <p:spPr/>
        <p:txBody>
          <a:bodyPr/>
          <a:lstStyle/>
          <a:p>
            <a:fld id="{25B02A65-3D1E-45BD-9983-4ADAC5079F8B}" type="slidenum">
              <a:rPr lang="en-US" smtClean="0"/>
              <a:pPr/>
              <a:t>28</a:t>
            </a:fld>
            <a:endParaRPr lang="en-US" dirty="0"/>
          </a:p>
        </p:txBody>
      </p:sp>
      <p:pic>
        <p:nvPicPr>
          <p:cNvPr id="5" name="Picture 4"/>
          <p:cNvPicPr>
            <a:picLocks noChangeAspect="1"/>
          </p:cNvPicPr>
          <p:nvPr/>
        </p:nvPicPr>
        <p:blipFill>
          <a:blip r:embed="rId4"/>
          <a:stretch>
            <a:fillRect/>
          </a:stretch>
        </p:blipFill>
        <p:spPr>
          <a:xfrm>
            <a:off x="360290" y="1553126"/>
            <a:ext cx="4132845" cy="3506785"/>
          </a:xfrm>
          <a:prstGeom prst="rect">
            <a:avLst/>
          </a:prstGeom>
        </p:spPr>
      </p:pic>
      <p:sp>
        <p:nvSpPr>
          <p:cNvPr id="10" name="Right Arrow 9"/>
          <p:cNvSpPr/>
          <p:nvPr/>
        </p:nvSpPr>
        <p:spPr>
          <a:xfrm rot="8204733">
            <a:off x="6845030" y="2979963"/>
            <a:ext cx="855141" cy="21542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stretch>
            <a:fillRect/>
          </a:stretch>
        </p:blipFill>
        <p:spPr>
          <a:xfrm>
            <a:off x="7272601" y="4699612"/>
            <a:ext cx="3743325" cy="1911796"/>
          </a:xfrm>
          <a:prstGeom prst="rect">
            <a:avLst/>
          </a:prstGeom>
        </p:spPr>
      </p:pic>
      <p:sp>
        <p:nvSpPr>
          <p:cNvPr id="13" name="Rectangle 12"/>
          <p:cNvSpPr/>
          <p:nvPr/>
        </p:nvSpPr>
        <p:spPr>
          <a:xfrm>
            <a:off x="-381000" y="5345353"/>
            <a:ext cx="7498027" cy="523220"/>
          </a:xfrm>
          <a:prstGeom prst="rect">
            <a:avLst/>
          </a:prstGeom>
          <a:noFill/>
        </p:spPr>
        <p:txBody>
          <a:bodyPr wrap="square" lIns="91440" tIns="45720" rIns="91440" bIns="45720">
            <a:spAutoFit/>
          </a:bodyPr>
          <a:lstStyle/>
          <a:p>
            <a:pPr algn="ctr"/>
            <a:r>
              <a:rPr lang="en-US" sz="2800" dirty="0">
                <a:ln w="0"/>
                <a:solidFill>
                  <a:schemeClr val="accent1"/>
                </a:solidFill>
                <a:effectLst>
                  <a:outerShdw blurRad="38100" dist="25400" dir="5400000" algn="ctr" rotWithShape="0">
                    <a:srgbClr val="6E747A">
                      <a:alpha val="43000"/>
                    </a:srgbClr>
                  </a:outerShdw>
                </a:effectLst>
              </a:rPr>
              <a:t>Click on Employment Opportunities</a:t>
            </a:r>
            <a:endParaRPr lang="en-US" sz="2800" b="0" cap="none" spc="0" dirty="0">
              <a:ln w="0"/>
              <a:solidFill>
                <a:schemeClr val="accent1"/>
              </a:solidFill>
              <a:effectLst>
                <a:outerShdw blurRad="38100" dist="25400" dir="5400000" algn="ctr" rotWithShape="0">
                  <a:srgbClr val="6E747A">
                    <a:alpha val="43000"/>
                  </a:srgbClr>
                </a:outerShdw>
              </a:effectLst>
            </a:endParaRPr>
          </a:p>
        </p:txBody>
      </p:sp>
      <p:sp>
        <p:nvSpPr>
          <p:cNvPr id="14" name="Right Arrow 13"/>
          <p:cNvSpPr/>
          <p:nvPr/>
        </p:nvSpPr>
        <p:spPr>
          <a:xfrm flipV="1">
            <a:off x="6127936" y="5481036"/>
            <a:ext cx="882464" cy="17165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03927" y="1302912"/>
            <a:ext cx="4579202" cy="369332"/>
          </a:xfrm>
          <a:prstGeom prst="rect">
            <a:avLst/>
          </a:prstGeom>
        </p:spPr>
        <p:txBody>
          <a:bodyPr wrap="none">
            <a:spAutoFit/>
          </a:bodyPr>
          <a:lstStyle/>
          <a:p>
            <a:r>
              <a:rPr lang="en-US" dirty="0"/>
              <a:t>https://census.gov/about/regions/atlanta.html</a:t>
            </a:r>
          </a:p>
        </p:txBody>
      </p:sp>
    </p:spTree>
    <p:extLst>
      <p:ext uri="{BB962C8B-B14F-4D97-AF65-F5344CB8AC3E}">
        <p14:creationId xmlns:p14="http://schemas.microsoft.com/office/powerpoint/2010/main" val="2713364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64C45D-0E92-0A42-BADC-58B0C0E90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697" y="2335285"/>
            <a:ext cx="3635639" cy="1684512"/>
          </a:xfrm>
          <a:prstGeom prst="rect">
            <a:avLst/>
          </a:prstGeom>
          <a:effectLst/>
        </p:spPr>
      </p:pic>
      <p:sp>
        <p:nvSpPr>
          <p:cNvPr id="2" name="Title 1">
            <a:extLst>
              <a:ext uri="{FF2B5EF4-FFF2-40B4-BE49-F238E27FC236}">
                <a16:creationId xmlns:a16="http://schemas.microsoft.com/office/drawing/2014/main" id="{1453BC48-A5CC-3944-9277-5DEDAF7479CB}"/>
              </a:ext>
            </a:extLst>
          </p:cNvPr>
          <p:cNvSpPr>
            <a:spLocks noGrp="1"/>
          </p:cNvSpPr>
          <p:nvPr>
            <p:ph type="title"/>
          </p:nvPr>
        </p:nvSpPr>
        <p:spPr>
          <a:xfrm>
            <a:off x="648928" y="176358"/>
            <a:ext cx="6907481" cy="1676603"/>
          </a:xfrm>
        </p:spPr>
        <p:txBody>
          <a:bodyPr>
            <a:normAutofit/>
          </a:bodyPr>
          <a:lstStyle/>
          <a:p>
            <a:r>
              <a:rPr lang="en-US" sz="4000" dirty="0"/>
              <a:t>Next Steps</a:t>
            </a:r>
          </a:p>
        </p:txBody>
      </p:sp>
      <p:sp>
        <p:nvSpPr>
          <p:cNvPr id="3" name="Content Placeholder 2">
            <a:extLst>
              <a:ext uri="{FF2B5EF4-FFF2-40B4-BE49-F238E27FC236}">
                <a16:creationId xmlns:a16="http://schemas.microsoft.com/office/drawing/2014/main" id="{701E1619-D5A1-B44C-80AB-BFDBD6EB4DB9}"/>
              </a:ext>
            </a:extLst>
          </p:cNvPr>
          <p:cNvSpPr>
            <a:spLocks noGrp="1"/>
          </p:cNvSpPr>
          <p:nvPr>
            <p:ph idx="1"/>
          </p:nvPr>
        </p:nvSpPr>
        <p:spPr>
          <a:xfrm>
            <a:off x="648930" y="1828800"/>
            <a:ext cx="6907479" cy="4395019"/>
          </a:xfrm>
        </p:spPr>
        <p:txBody>
          <a:bodyPr>
            <a:normAutofit/>
          </a:bodyPr>
          <a:lstStyle/>
          <a:p>
            <a:r>
              <a:rPr lang="en-US" sz="2400" dirty="0"/>
              <a:t>Continue to finalize your list of CCC members</a:t>
            </a:r>
          </a:p>
          <a:p>
            <a:r>
              <a:rPr lang="en-US" sz="2400" dirty="0"/>
              <a:t>Inform the Census Bureau Partnership staff of the selected Chairperson, Committee members, Subcommittee chairpersons and members</a:t>
            </a:r>
          </a:p>
          <a:p>
            <a:r>
              <a:rPr lang="en-US" sz="2400" dirty="0"/>
              <a:t>Schedule a Census workshop on CCC </a:t>
            </a:r>
            <a:r>
              <a:rPr lang="en-US" sz="2400" dirty="0" err="1"/>
              <a:t>Workplans</a:t>
            </a:r>
            <a:r>
              <a:rPr lang="en-US" sz="2400" dirty="0"/>
              <a:t> and Strategies. </a:t>
            </a:r>
            <a:endParaRPr lang="en-US" sz="1500" dirty="0"/>
          </a:p>
        </p:txBody>
      </p:sp>
      <p:sp>
        <p:nvSpPr>
          <p:cNvPr id="4" name="Slide Number Placeholder 3">
            <a:extLst>
              <a:ext uri="{FF2B5EF4-FFF2-40B4-BE49-F238E27FC236}">
                <a16:creationId xmlns:a16="http://schemas.microsoft.com/office/drawing/2014/main" id="{3548BDF4-B308-7746-9CAD-1C2CC7ED5D76}"/>
              </a:ext>
            </a:extLst>
          </p:cNvPr>
          <p:cNvSpPr>
            <a:spLocks noGrp="1"/>
          </p:cNvSpPr>
          <p:nvPr>
            <p:ph type="sldNum" sz="quarter" idx="10"/>
          </p:nvPr>
        </p:nvSpPr>
        <p:spPr>
          <a:xfrm>
            <a:off x="8610600" y="6356350"/>
            <a:ext cx="2743200" cy="365125"/>
          </a:xfrm>
          <a:prstGeom prst="ellipse">
            <a:avLst/>
          </a:prstGeom>
        </p:spPr>
        <p:txBody>
          <a:bodyPr>
            <a:norm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fld id="{25B02A65-3D1E-45BD-9983-4ADAC5079F8B}"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90000"/>
                </a:lnSpc>
                <a:spcBef>
                  <a:spcPts val="0"/>
                </a:spcBef>
                <a:spcAft>
                  <a:spcPts val="60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8853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994D604A-83ED-4B0E-A852-C544EB4AAB16}"/>
              </a:ext>
            </a:extLst>
          </p:cNvPr>
          <p:cNvSpPr>
            <a:spLocks noGrp="1"/>
          </p:cNvSpPr>
          <p:nvPr>
            <p:ph type="subTitle" idx="1"/>
          </p:nvPr>
        </p:nvSpPr>
        <p:spPr>
          <a:xfrm>
            <a:off x="1752600" y="1371600"/>
            <a:ext cx="8534400" cy="1752600"/>
          </a:xfrm>
        </p:spPr>
        <p:txBody>
          <a:bodyPr>
            <a:noAutofit/>
          </a:bodyPr>
          <a:lstStyle/>
          <a:p>
            <a:r>
              <a:rPr lang="en-US" sz="5400" b="1" i="1" dirty="0">
                <a:solidFill>
                  <a:schemeClr val="accent1"/>
                </a:solidFill>
              </a:rPr>
              <a:t>The goal of Census 2020 is to count everyone once, </a:t>
            </a:r>
          </a:p>
          <a:p>
            <a:r>
              <a:rPr lang="en-US" sz="5400" b="1" i="1" dirty="0">
                <a:solidFill>
                  <a:schemeClr val="accent1"/>
                </a:solidFill>
              </a:rPr>
              <a:t>only once and in the right place</a:t>
            </a:r>
            <a:r>
              <a:rPr lang="en-US" sz="4400" b="1" i="1" dirty="0">
                <a:solidFill>
                  <a:schemeClr val="accent1"/>
                </a:solidFill>
              </a:rPr>
              <a:t>. </a:t>
            </a:r>
          </a:p>
          <a:p>
            <a:r>
              <a:rPr lang="en-US" sz="5400" b="1" i="1" u="sng" dirty="0">
                <a:solidFill>
                  <a:schemeClr val="accent2"/>
                </a:solidFill>
              </a:rPr>
              <a:t>EVERYONE COUNTS!</a:t>
            </a:r>
          </a:p>
        </p:txBody>
      </p:sp>
      <p:sp>
        <p:nvSpPr>
          <p:cNvPr id="2" name="Slide Number Placeholder 1">
            <a:extLst>
              <a:ext uri="{FF2B5EF4-FFF2-40B4-BE49-F238E27FC236}">
                <a16:creationId xmlns:a16="http://schemas.microsoft.com/office/drawing/2014/main" id="{8D0670BF-F4D3-4937-8EC3-0A49CA2B88EA}"/>
              </a:ext>
            </a:extLst>
          </p:cNvPr>
          <p:cNvSpPr>
            <a:spLocks noGrp="1"/>
          </p:cNvSpPr>
          <p:nvPr>
            <p:ph type="sldNum" sz="quarter" idx="10"/>
          </p:nvPr>
        </p:nvSpPr>
        <p:spPr/>
        <p:txBody>
          <a:bodyPr/>
          <a:lstStyle/>
          <a:p>
            <a:fld id="{25B02A65-3D1E-45BD-9983-4ADAC5079F8B}" type="slidenum">
              <a:rPr lang="en-US" smtClean="0"/>
              <a:pPr/>
              <a:t>3</a:t>
            </a:fld>
            <a:endParaRPr lang="en-US" dirty="0"/>
          </a:p>
        </p:txBody>
      </p:sp>
    </p:spTree>
    <p:extLst>
      <p:ext uri="{BB962C8B-B14F-4D97-AF65-F5344CB8AC3E}">
        <p14:creationId xmlns:p14="http://schemas.microsoft.com/office/powerpoint/2010/main" val="16499231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Graphic 8">
            <a:extLst>
              <a:ext uri="{FF2B5EF4-FFF2-40B4-BE49-F238E27FC236}">
                <a16:creationId xmlns:a16="http://schemas.microsoft.com/office/drawing/2014/main" id="{2EFF2BA3-89DF-445E-85B9-F785752AEA8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74801" y="2519363"/>
            <a:ext cx="914400" cy="914400"/>
          </a:xfrm>
          <a:prstGeom prst="rect">
            <a:avLst/>
          </a:prstGeom>
        </p:spPr>
      </p:pic>
      <p:sp>
        <p:nvSpPr>
          <p:cNvPr id="2" name="Title 1"/>
          <p:cNvSpPr>
            <a:spLocks noGrp="1"/>
          </p:cNvSpPr>
          <p:nvPr>
            <p:ph type="title"/>
          </p:nvPr>
        </p:nvSpPr>
        <p:spPr>
          <a:xfrm>
            <a:off x="433495" y="3433763"/>
            <a:ext cx="3197013" cy="2743200"/>
          </a:xfrm>
        </p:spPr>
        <p:txBody>
          <a:bodyPr anchor="t">
            <a:normAutofit/>
          </a:bodyPr>
          <a:lstStyle/>
          <a:p>
            <a:r>
              <a:rPr lang="en-US"/>
              <a:t>Contact Information:</a:t>
            </a:r>
          </a:p>
        </p:txBody>
      </p:sp>
      <p:sp>
        <p:nvSpPr>
          <p:cNvPr id="3" name="Content Placeholder 2"/>
          <p:cNvSpPr>
            <a:spLocks noGrp="1"/>
          </p:cNvSpPr>
          <p:nvPr>
            <p:ph idx="1"/>
          </p:nvPr>
        </p:nvSpPr>
        <p:spPr>
          <a:xfrm>
            <a:off x="4064000" y="529167"/>
            <a:ext cx="7289799" cy="5647796"/>
          </a:xfrm>
        </p:spPr>
        <p:txBody>
          <a:bodyPr anchor="ctr">
            <a:normAutofit fontScale="85000" lnSpcReduction="20000"/>
          </a:bodyPr>
          <a:lstStyle/>
          <a:p>
            <a:pPr marL="0" indent="0">
              <a:buNone/>
            </a:pPr>
            <a:endParaRPr lang="en-US" dirty="0"/>
          </a:p>
          <a:p>
            <a:endParaRPr lang="en-US" sz="2800" dirty="0"/>
          </a:p>
          <a:p>
            <a:r>
              <a:rPr lang="en-US" sz="2800" dirty="0"/>
              <a:t>Atlanta Partnership Staff (404) 730-3834</a:t>
            </a:r>
            <a:endParaRPr lang="en-US" sz="2800" dirty="0">
              <a:cs typeface="Calibri"/>
            </a:endParaRPr>
          </a:p>
          <a:p>
            <a:pPr marL="0" indent="0">
              <a:buNone/>
            </a:pPr>
            <a:r>
              <a:rPr lang="en-US" sz="2800" dirty="0">
                <a:hlinkClick r:id="rId5"/>
              </a:rPr>
              <a:t>atlanta.rcc.partnership@census.gov</a:t>
            </a:r>
            <a:endParaRPr lang="en-US" sz="2800" dirty="0">
              <a:cs typeface="Calibri"/>
            </a:endParaRPr>
          </a:p>
          <a:p>
            <a:pPr marL="0" indent="0">
              <a:buNone/>
            </a:pPr>
            <a:endParaRPr lang="en-US" sz="2800" dirty="0"/>
          </a:p>
          <a:p>
            <a:r>
              <a:rPr lang="en-US" dirty="0"/>
              <a:t> </a:t>
            </a:r>
            <a:r>
              <a:rPr lang="en-US" sz="2800" dirty="0"/>
              <a:t>Atlanta Recruiting 1-855-889-8932</a:t>
            </a:r>
            <a:endParaRPr lang="en-US" sz="2800" dirty="0">
              <a:cs typeface="Calibri"/>
            </a:endParaRPr>
          </a:p>
          <a:p>
            <a:pPr marL="0" indent="0">
              <a:buNone/>
            </a:pPr>
            <a:r>
              <a:rPr lang="en-US" sz="2800" dirty="0">
                <a:hlinkClick r:id="rId6"/>
              </a:rPr>
              <a:t>atlanta.rcc.recruiting@census.gov</a:t>
            </a:r>
            <a:endParaRPr lang="en-US" sz="2800" dirty="0">
              <a:cs typeface="Calibri"/>
            </a:endParaRPr>
          </a:p>
          <a:p>
            <a:pPr marL="0" indent="0">
              <a:buNone/>
            </a:pPr>
            <a:endParaRPr lang="en-US" dirty="0">
              <a:cs typeface="Calibri"/>
            </a:endParaRPr>
          </a:p>
          <a:p>
            <a:r>
              <a:rPr lang="en-US" sz="2800" dirty="0" err="1">
                <a:cs typeface="Calibri"/>
              </a:rPr>
              <a:t>Demorrio</a:t>
            </a:r>
            <a:r>
              <a:rPr lang="en-US" sz="2800" dirty="0">
                <a:cs typeface="Calibri"/>
              </a:rPr>
              <a:t> U. Thomas (678) 641-9782</a:t>
            </a:r>
          </a:p>
          <a:p>
            <a:pPr marL="0" indent="0">
              <a:buNone/>
            </a:pPr>
            <a:r>
              <a:rPr lang="en-US" sz="2800" dirty="0">
                <a:cs typeface="Calibri"/>
              </a:rPr>
              <a:t>     Partnership Specialist</a:t>
            </a:r>
            <a:endParaRPr lang="en-US" dirty="0"/>
          </a:p>
          <a:p>
            <a:pPr marL="0" indent="0">
              <a:buNone/>
            </a:pPr>
            <a:r>
              <a:rPr lang="en-US" sz="2800" dirty="0">
                <a:cs typeface="Calibri"/>
                <a:hlinkClick r:id="rId7"/>
              </a:rPr>
              <a:t>demorrio.u.thomas@2020census.gov</a:t>
            </a:r>
          </a:p>
          <a:p>
            <a:pPr marL="0" indent="0">
              <a:buNone/>
            </a:pPr>
            <a:endParaRPr lang="en-US" sz="2800" dirty="0">
              <a:cs typeface="Calibri"/>
            </a:endParaRPr>
          </a:p>
          <a:p>
            <a:r>
              <a:rPr lang="en-US" sz="2800" dirty="0">
                <a:cs typeface="Calibri"/>
              </a:rPr>
              <a:t>Kenneth C. Wilkins (678) 733-2569                    Partnership Specialist</a:t>
            </a:r>
          </a:p>
          <a:p>
            <a:pPr marL="0" indent="0">
              <a:buNone/>
            </a:pPr>
            <a:r>
              <a:rPr lang="en-US" sz="2800" dirty="0">
                <a:cs typeface="Calibri"/>
                <a:hlinkClick r:id="rId8"/>
              </a:rPr>
              <a:t>kenneth.c.wilkins@2020census.gov</a:t>
            </a:r>
            <a:r>
              <a:rPr lang="en-US" sz="2800" dirty="0">
                <a:cs typeface="Calibri"/>
              </a:rPr>
              <a:t> </a:t>
            </a:r>
            <a:endParaRPr lang="en-US" dirty="0">
              <a:cs typeface="Calibri"/>
            </a:endParaRPr>
          </a:p>
          <a:p>
            <a:pPr marL="0" indent="0">
              <a:buNone/>
            </a:pPr>
            <a:endParaRPr lang="en-US" dirty="0">
              <a:cs typeface="Calibri"/>
            </a:endParaRPr>
          </a:p>
          <a:p>
            <a:pPr marL="0" indent="0">
              <a:buNone/>
            </a:pPr>
            <a:endParaRPr lang="en-US" dirty="0">
              <a:cs typeface="Calibri"/>
            </a:endParaRPr>
          </a:p>
          <a:p>
            <a:pPr marL="0" indent="0">
              <a:buNone/>
            </a:pPr>
            <a:endParaRPr lang="en-US" dirty="0">
              <a:cs typeface="Calibri"/>
            </a:endParaRPr>
          </a:p>
        </p:txBody>
      </p:sp>
      <p:sp>
        <p:nvSpPr>
          <p:cNvPr id="5" name="Slide Number Placeholder 4"/>
          <p:cNvSpPr>
            <a:spLocks noGrp="1"/>
          </p:cNvSpPr>
          <p:nvPr>
            <p:ph type="sldNum" sz="quarter" idx="10"/>
          </p:nvPr>
        </p:nvSpPr>
        <p:spPr>
          <a:xfrm>
            <a:off x="8610600" y="6356350"/>
            <a:ext cx="2743200" cy="365125"/>
          </a:xfrm>
        </p:spPr>
        <p:txBody>
          <a:bodyPr>
            <a:normAutofit/>
          </a:bodyPr>
          <a:lstStyle/>
          <a:p>
            <a:pPr>
              <a:spcAft>
                <a:spcPts val="600"/>
              </a:spcAft>
            </a:pPr>
            <a:fld id="{25B02A65-3D1E-45BD-9983-4ADAC5079F8B}" type="slidenum">
              <a:rPr lang="en-US" smtClean="0"/>
              <a:pPr>
                <a:spcAft>
                  <a:spcPts val="600"/>
                </a:spcAft>
              </a:pPr>
              <a:t>30</a:t>
            </a:fld>
            <a:endParaRPr lang="en-US"/>
          </a:p>
        </p:txBody>
      </p:sp>
    </p:spTree>
    <p:extLst>
      <p:ext uri="{BB962C8B-B14F-4D97-AF65-F5344CB8AC3E}">
        <p14:creationId xmlns:p14="http://schemas.microsoft.com/office/powerpoint/2010/main" val="651643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3">
            <a:extLst>
              <a:ext uri="{FF2B5EF4-FFF2-40B4-BE49-F238E27FC236}">
                <a16:creationId xmlns:a16="http://schemas.microsoft.com/office/drawing/2014/main" id="{1E2E0AFE-704B-4CB8-AB9D-D447278759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575911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6440478" y="2810760"/>
            <a:ext cx="5429736" cy="3407159"/>
          </a:xfrm>
          <a:prstGeom prst="rect">
            <a:avLst/>
          </a:prstGeom>
        </p:spPr>
      </p:pic>
      <p:pic>
        <p:nvPicPr>
          <p:cNvPr id="6" name="Picture 5"/>
          <p:cNvPicPr>
            <a:picLocks noChangeAspect="1"/>
          </p:cNvPicPr>
          <p:nvPr/>
        </p:nvPicPr>
        <p:blipFill>
          <a:blip r:embed="rId4"/>
          <a:stretch>
            <a:fillRect/>
          </a:stretch>
        </p:blipFill>
        <p:spPr>
          <a:xfrm>
            <a:off x="6837753" y="321176"/>
            <a:ext cx="1757705" cy="2190287"/>
          </a:xfrm>
          <a:prstGeom prst="rect">
            <a:avLst/>
          </a:prstGeom>
        </p:spPr>
      </p:pic>
      <p:pic>
        <p:nvPicPr>
          <p:cNvPr id="7" name="Picture 6"/>
          <p:cNvPicPr>
            <a:picLocks noChangeAspect="1"/>
          </p:cNvPicPr>
          <p:nvPr/>
        </p:nvPicPr>
        <p:blipFill>
          <a:blip r:embed="rId5"/>
          <a:stretch>
            <a:fillRect/>
          </a:stretch>
        </p:blipFill>
        <p:spPr>
          <a:xfrm>
            <a:off x="9356950" y="321733"/>
            <a:ext cx="2474271" cy="2189730"/>
          </a:xfrm>
          <a:prstGeom prst="rect">
            <a:avLst/>
          </a:prstGeom>
        </p:spPr>
      </p:pic>
      <p:sp>
        <p:nvSpPr>
          <p:cNvPr id="2" name="Title 1"/>
          <p:cNvSpPr>
            <a:spLocks noGrp="1"/>
          </p:cNvSpPr>
          <p:nvPr>
            <p:ph type="title"/>
          </p:nvPr>
        </p:nvSpPr>
        <p:spPr>
          <a:xfrm>
            <a:off x="821516" y="640263"/>
            <a:ext cx="4911826" cy="1344975"/>
          </a:xfrm>
        </p:spPr>
        <p:txBody>
          <a:bodyPr>
            <a:normAutofit/>
          </a:bodyPr>
          <a:lstStyle/>
          <a:p>
            <a:r>
              <a:rPr lang="en-US" sz="4000" dirty="0"/>
              <a:t>The U.S. Constitution and Decennial Census</a:t>
            </a:r>
          </a:p>
        </p:txBody>
      </p:sp>
      <p:sp>
        <p:nvSpPr>
          <p:cNvPr id="3" name="Content Placeholder 2"/>
          <p:cNvSpPr>
            <a:spLocks noGrp="1"/>
          </p:cNvSpPr>
          <p:nvPr>
            <p:ph idx="1"/>
          </p:nvPr>
        </p:nvSpPr>
        <p:spPr>
          <a:xfrm>
            <a:off x="821515" y="2121762"/>
            <a:ext cx="4911827" cy="3626917"/>
          </a:xfrm>
        </p:spPr>
        <p:txBody>
          <a:bodyPr>
            <a:normAutofit lnSpcReduction="10000"/>
          </a:bodyPr>
          <a:lstStyle/>
          <a:p>
            <a:pPr>
              <a:lnSpc>
                <a:spcPct val="90000"/>
              </a:lnSpc>
            </a:pPr>
            <a:r>
              <a:rPr lang="en-US" sz="2000" dirty="0"/>
              <a:t>Conducted every 10 years since </a:t>
            </a:r>
            <a:r>
              <a:rPr lang="en-US" sz="2000" b="1" dirty="0"/>
              <a:t>1790</a:t>
            </a:r>
            <a:r>
              <a:rPr lang="en-US" sz="2000" dirty="0"/>
              <a:t>, as required by the U.S. Constitution. Article I, Section 2. </a:t>
            </a:r>
            <a:r>
              <a:rPr lang="en-US" sz="2000" i="1" dirty="0"/>
              <a:t>"Representatives and direct Taxes shall be apportioned among the several States which may be included within this Union, according to their respective Numbers . . . </a:t>
            </a:r>
          </a:p>
          <a:p>
            <a:r>
              <a:rPr lang="en-US" sz="2000" i="1" dirty="0"/>
              <a:t>The 1790 counted 3.9 million inhabitants. </a:t>
            </a:r>
          </a:p>
          <a:p>
            <a:r>
              <a:rPr lang="en-US" sz="2000" dirty="0"/>
              <a:t>U.S. marshals conducted the enumerations between 1790 and 1870.</a:t>
            </a:r>
          </a:p>
          <a:p>
            <a:r>
              <a:rPr lang="en-US" sz="2000" dirty="0"/>
              <a:t>Specially trained enumerators carried out the census beginning in 1880. </a:t>
            </a:r>
          </a:p>
          <a:p>
            <a:pPr>
              <a:lnSpc>
                <a:spcPct val="90000"/>
              </a:lnSpc>
            </a:pPr>
            <a:endParaRPr lang="en-US" sz="2000" i="1" dirty="0"/>
          </a:p>
          <a:p>
            <a:pPr>
              <a:lnSpc>
                <a:spcPct val="90000"/>
              </a:lnSpc>
            </a:pPr>
            <a:endParaRPr lang="en-US" sz="2000" dirty="0"/>
          </a:p>
          <a:p>
            <a:pPr>
              <a:lnSpc>
                <a:spcPct val="90000"/>
              </a:lnSpc>
            </a:pPr>
            <a:endParaRPr lang="en-US" sz="2000" dirty="0"/>
          </a:p>
        </p:txBody>
      </p:sp>
      <p:sp>
        <p:nvSpPr>
          <p:cNvPr id="9" name="Slide Number Placeholder 8"/>
          <p:cNvSpPr>
            <a:spLocks noGrp="1"/>
          </p:cNvSpPr>
          <p:nvPr>
            <p:ph type="sldNum" sz="quarter" idx="10"/>
          </p:nvPr>
        </p:nvSpPr>
        <p:spPr>
          <a:xfrm>
            <a:off x="8610600" y="6356350"/>
            <a:ext cx="2743200" cy="365125"/>
          </a:xfrm>
        </p:spPr>
        <p:txBody>
          <a:bodyPr>
            <a:normAutofit/>
          </a:bodyPr>
          <a:lstStyle/>
          <a:p>
            <a:pPr>
              <a:spcAft>
                <a:spcPts val="600"/>
              </a:spcAft>
            </a:pPr>
            <a:fld id="{25B02A65-3D1E-45BD-9983-4ADAC5079F8B}" type="slidenum">
              <a:rPr lang="en-US" smtClean="0"/>
              <a:pPr>
                <a:spcAft>
                  <a:spcPts val="600"/>
                </a:spcAft>
              </a:pPr>
              <a:t>4</a:t>
            </a:fld>
            <a:endParaRPr lang="en-US"/>
          </a:p>
        </p:txBody>
      </p:sp>
    </p:spTree>
    <p:extLst>
      <p:ext uri="{BB962C8B-B14F-4D97-AF65-F5344CB8AC3E}">
        <p14:creationId xmlns:p14="http://schemas.microsoft.com/office/powerpoint/2010/main" val="1359404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Why We Ask You to Allocate Resources to the 2020 Census</a:t>
            </a:r>
          </a:p>
        </p:txBody>
      </p:sp>
      <p:sp>
        <p:nvSpPr>
          <p:cNvPr id="3" name="Content Placeholder 2"/>
          <p:cNvSpPr>
            <a:spLocks noGrp="1"/>
          </p:cNvSpPr>
          <p:nvPr>
            <p:ph idx="1"/>
          </p:nvPr>
        </p:nvSpPr>
        <p:spPr>
          <a:xfrm>
            <a:off x="4976031" y="1468358"/>
            <a:ext cx="6377769" cy="4930246"/>
          </a:xfrm>
        </p:spPr>
        <p:txBody>
          <a:bodyPr anchor="ctr">
            <a:normAutofit/>
          </a:bodyPr>
          <a:lstStyle/>
          <a:p>
            <a:endParaRPr lang="en-US" sz="2400" dirty="0"/>
          </a:p>
          <a:p>
            <a:r>
              <a:rPr lang="en-US" sz="2400" dirty="0"/>
              <a:t>Political Power</a:t>
            </a:r>
          </a:p>
          <a:p>
            <a:pPr lvl="1"/>
            <a:r>
              <a:rPr lang="en-US" sz="2400" dirty="0"/>
              <a:t>Census is constitutionally mandated for re-apportionment of Congress</a:t>
            </a:r>
          </a:p>
          <a:p>
            <a:pPr lvl="1"/>
            <a:r>
              <a:rPr lang="en-US" sz="2400" dirty="0"/>
              <a:t>Census results are used for Redistricting at national, state, and local levels.</a:t>
            </a:r>
          </a:p>
          <a:p>
            <a:pPr lvl="1"/>
            <a:endParaRPr lang="en-US" sz="2400" dirty="0"/>
          </a:p>
          <a:p>
            <a:r>
              <a:rPr lang="en-US" sz="2400" dirty="0"/>
              <a:t>Money/Economic Impact</a:t>
            </a:r>
          </a:p>
          <a:p>
            <a:pPr lvl="1"/>
            <a:r>
              <a:rPr lang="en-US" sz="2400" dirty="0"/>
              <a:t>Over $675 Billion/year is distributed to state and local governments using Census numbers (Over $4 Trillion over the decade).</a:t>
            </a:r>
          </a:p>
          <a:p>
            <a:pPr marL="457200" lvl="1" indent="0">
              <a:buNone/>
            </a:pPr>
            <a:endParaRPr lang="en-US" sz="2400" dirty="0"/>
          </a:p>
          <a:p>
            <a:pPr lvl="1"/>
            <a:endParaRPr lang="en-US" sz="2400" dirty="0"/>
          </a:p>
          <a:p>
            <a:pPr lvl="1"/>
            <a:endParaRPr lang="en-US" sz="2400" dirty="0"/>
          </a:p>
          <a:p>
            <a:pPr lvl="1"/>
            <a:endParaRPr lang="en-US" sz="2400" dirty="0"/>
          </a:p>
          <a:p>
            <a:pPr marL="457200" lvl="1" indent="0">
              <a:buNone/>
            </a:pPr>
            <a:endParaRPr lang="en-US" sz="2400" dirty="0"/>
          </a:p>
        </p:txBody>
      </p:sp>
      <p:sp>
        <p:nvSpPr>
          <p:cNvPr id="5" name="Slide Number Placeholder 4"/>
          <p:cNvSpPr>
            <a:spLocks noGrp="1"/>
          </p:cNvSpPr>
          <p:nvPr>
            <p:ph type="sldNum" sz="quarter" idx="10"/>
          </p:nvPr>
        </p:nvSpPr>
        <p:spPr>
          <a:xfrm>
            <a:off x="10571516" y="6033479"/>
            <a:ext cx="782283" cy="365125"/>
          </a:xfrm>
        </p:spPr>
        <p:txBody>
          <a:bodyPr>
            <a:normAutofit/>
          </a:bodyPr>
          <a:lstStyle/>
          <a:p>
            <a:pPr>
              <a:spcAft>
                <a:spcPts val="600"/>
              </a:spcAft>
            </a:pPr>
            <a:fld id="{25B02A65-3D1E-45BD-9983-4ADAC5079F8B}" type="slidenum">
              <a:rPr lang="en-US" sz="1050" smtClean="0">
                <a:solidFill>
                  <a:schemeClr val="tx1">
                    <a:alpha val="80000"/>
                  </a:schemeClr>
                </a:solidFill>
              </a:rPr>
              <a:pPr>
                <a:spcAft>
                  <a:spcPts val="600"/>
                </a:spcAft>
              </a:pPr>
              <a:t>5</a:t>
            </a:fld>
            <a:endParaRPr lang="en-US" sz="1050">
              <a:solidFill>
                <a:schemeClr val="tx1">
                  <a:alpha val="80000"/>
                </a:schemeClr>
              </a:solidFill>
            </a:endParaRPr>
          </a:p>
        </p:txBody>
      </p:sp>
    </p:spTree>
    <p:extLst>
      <p:ext uri="{BB962C8B-B14F-4D97-AF65-F5344CB8AC3E}">
        <p14:creationId xmlns:p14="http://schemas.microsoft.com/office/powerpoint/2010/main" val="331869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2501763" y="643467"/>
            <a:ext cx="7188474" cy="5571066"/>
          </a:xfrm>
          <a:prstGeom prst="rect">
            <a:avLst/>
          </a:prstGeom>
        </p:spPr>
      </p:pic>
      <p:sp>
        <p:nvSpPr>
          <p:cNvPr id="4" name="Slide Number Placeholder 3"/>
          <p:cNvSpPr>
            <a:spLocks noGrp="1"/>
          </p:cNvSpPr>
          <p:nvPr>
            <p:ph type="sldNum" sz="quarter" idx="10"/>
          </p:nvPr>
        </p:nvSpPr>
        <p:spPr>
          <a:xfrm>
            <a:off x="8610600" y="6356350"/>
            <a:ext cx="2743200" cy="365125"/>
          </a:xfrm>
        </p:spPr>
        <p:txBody>
          <a:bodyPr>
            <a:normAutofit/>
          </a:bodyPr>
          <a:lstStyle/>
          <a:p>
            <a:pPr>
              <a:spcAft>
                <a:spcPts val="600"/>
              </a:spcAft>
            </a:pPr>
            <a:fld id="{25B02A65-3D1E-45BD-9983-4ADAC5079F8B}"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212527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132009-9315-4202-8461-2188651116BC}"/>
              </a:ext>
            </a:extLst>
          </p:cNvPr>
          <p:cNvSpPr>
            <a:spLocks noGrp="1"/>
          </p:cNvSpPr>
          <p:nvPr>
            <p:ph type="sldNum" sz="quarter" idx="10"/>
          </p:nvPr>
        </p:nvSpPr>
        <p:spPr/>
        <p:txBody>
          <a:bodyPr/>
          <a:lstStyle/>
          <a:p>
            <a:fld id="{25B02A65-3D1E-45BD-9983-4ADAC5079F8B}" type="slidenum">
              <a:rPr lang="en-US" smtClean="0"/>
              <a:pPr/>
              <a:t>7</a:t>
            </a:fld>
            <a:endParaRPr lang="en-US"/>
          </a:p>
        </p:txBody>
      </p:sp>
      <p:sp>
        <p:nvSpPr>
          <p:cNvPr id="5" name="Rectangle 4">
            <a:extLst>
              <a:ext uri="{FF2B5EF4-FFF2-40B4-BE49-F238E27FC236}">
                <a16:creationId xmlns:a16="http://schemas.microsoft.com/office/drawing/2014/main" id="{4EAC61C8-2652-4F8C-888C-671082E0E592}"/>
              </a:ext>
            </a:extLst>
          </p:cNvPr>
          <p:cNvSpPr/>
          <p:nvPr/>
        </p:nvSpPr>
        <p:spPr>
          <a:xfrm>
            <a:off x="1447800" y="685800"/>
            <a:ext cx="8763000" cy="5016758"/>
          </a:xfrm>
          <a:prstGeom prst="rect">
            <a:avLst/>
          </a:prstGeom>
        </p:spPr>
        <p:txBody>
          <a:bodyPr wrap="square">
            <a:spAutoFit/>
          </a:bodyPr>
          <a:lstStyle/>
          <a:p>
            <a:r>
              <a:rPr lang="en-US" sz="4000" b="1" dirty="0">
                <a:solidFill>
                  <a:schemeClr val="accent1">
                    <a:lumMod val="75000"/>
                  </a:schemeClr>
                </a:solidFill>
                <a:cs typeface="Calibri"/>
              </a:rPr>
              <a:t>Bladen  County  and  North Carolina </a:t>
            </a:r>
            <a:br>
              <a:rPr lang="en-US" sz="4000" b="1" dirty="0">
                <a:cs typeface="Calibri"/>
              </a:rPr>
            </a:br>
            <a:r>
              <a:rPr lang="en-US" sz="4000" b="1" dirty="0">
                <a:solidFill>
                  <a:schemeClr val="accent1">
                    <a:lumMod val="75000"/>
                  </a:schemeClr>
                </a:solidFill>
                <a:cs typeface="Calibri"/>
              </a:rPr>
              <a:t>2000 &amp; 2010 Census Participation Rates</a:t>
            </a:r>
          </a:p>
          <a:p>
            <a:endParaRPr lang="en-US" sz="4000" b="1" dirty="0">
              <a:solidFill>
                <a:schemeClr val="accent1">
                  <a:lumMod val="75000"/>
                </a:schemeClr>
              </a:solidFill>
              <a:cs typeface="Calibri"/>
            </a:endParaRPr>
          </a:p>
          <a:p>
            <a:r>
              <a:rPr lang="en-US" sz="4000" b="1" dirty="0">
                <a:solidFill>
                  <a:schemeClr val="accent1">
                    <a:lumMod val="75000"/>
                  </a:schemeClr>
                </a:solidFill>
                <a:cs typeface="Calibri"/>
              </a:rPr>
              <a:t>				</a:t>
            </a:r>
            <a:r>
              <a:rPr lang="en-US" sz="4000" b="1" u="sng" dirty="0">
                <a:solidFill>
                  <a:schemeClr val="accent1">
                    <a:lumMod val="75000"/>
                  </a:schemeClr>
                </a:solidFill>
                <a:cs typeface="Calibri"/>
              </a:rPr>
              <a:t>2000 </a:t>
            </a:r>
            <a:r>
              <a:rPr lang="en-US" sz="4000" b="1" dirty="0">
                <a:solidFill>
                  <a:schemeClr val="accent1">
                    <a:lumMod val="75000"/>
                  </a:schemeClr>
                </a:solidFill>
                <a:cs typeface="Calibri"/>
              </a:rPr>
              <a:t>                </a:t>
            </a:r>
            <a:r>
              <a:rPr lang="en-US" sz="4000" b="1" u="sng" dirty="0">
                <a:solidFill>
                  <a:schemeClr val="accent1">
                    <a:lumMod val="75000"/>
                  </a:schemeClr>
                </a:solidFill>
                <a:cs typeface="Calibri"/>
              </a:rPr>
              <a:t>2010</a:t>
            </a:r>
          </a:p>
          <a:p>
            <a:endParaRPr lang="en-US" sz="4000" b="1" dirty="0">
              <a:solidFill>
                <a:schemeClr val="accent1">
                  <a:lumMod val="75000"/>
                </a:schemeClr>
              </a:solidFill>
              <a:cs typeface="Calibri"/>
            </a:endParaRPr>
          </a:p>
          <a:p>
            <a:r>
              <a:rPr lang="en-US" sz="4000" b="1" dirty="0">
                <a:solidFill>
                  <a:schemeClr val="accent1">
                    <a:lumMod val="75000"/>
                  </a:schemeClr>
                </a:solidFill>
                <a:cs typeface="Calibri"/>
              </a:rPr>
              <a:t>North  Carolina	69%			   76%</a:t>
            </a:r>
          </a:p>
          <a:p>
            <a:endParaRPr lang="en-US" sz="4000" b="1" dirty="0">
              <a:solidFill>
                <a:schemeClr val="accent1">
                  <a:lumMod val="75000"/>
                </a:schemeClr>
              </a:solidFill>
              <a:cs typeface="Calibri"/>
            </a:endParaRPr>
          </a:p>
          <a:p>
            <a:r>
              <a:rPr lang="en-US" sz="4000" b="1" dirty="0">
                <a:solidFill>
                  <a:schemeClr val="accent1">
                    <a:lumMod val="75000"/>
                  </a:schemeClr>
                </a:solidFill>
                <a:cs typeface="Calibri"/>
              </a:rPr>
              <a:t>Bladen County      46%                   69%</a:t>
            </a:r>
            <a:endParaRPr lang="en-US" sz="4000" dirty="0"/>
          </a:p>
        </p:txBody>
      </p:sp>
      <p:sp>
        <p:nvSpPr>
          <p:cNvPr id="6" name="Rectangle 5">
            <a:extLst>
              <a:ext uri="{FF2B5EF4-FFF2-40B4-BE49-F238E27FC236}">
                <a16:creationId xmlns:a16="http://schemas.microsoft.com/office/drawing/2014/main" id="{BD823E04-E538-4650-8212-A41253450399}"/>
              </a:ext>
            </a:extLst>
          </p:cNvPr>
          <p:cNvSpPr/>
          <p:nvPr/>
        </p:nvSpPr>
        <p:spPr>
          <a:xfrm>
            <a:off x="1828800" y="2921168"/>
            <a:ext cx="6096000" cy="369332"/>
          </a:xfrm>
          <a:prstGeom prst="rect">
            <a:avLst/>
          </a:prstGeom>
        </p:spPr>
        <p:txBody>
          <a:bodyPr>
            <a:spAutoFit/>
          </a:bodyPr>
          <a:lstStyle/>
          <a:p>
            <a:pPr algn="r"/>
            <a:r>
              <a:rPr lang="en-US" dirty="0">
                <a:cs typeface="Calibri"/>
              </a:rPr>
              <a:t> </a:t>
            </a:r>
          </a:p>
        </p:txBody>
      </p:sp>
    </p:spTree>
    <p:extLst>
      <p:ext uri="{BB962C8B-B14F-4D97-AF65-F5344CB8AC3E}">
        <p14:creationId xmlns:p14="http://schemas.microsoft.com/office/powerpoint/2010/main" val="232823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We take having fun very seriously.">
            <a:extLst>
              <a:ext uri="{FF2B5EF4-FFF2-40B4-BE49-F238E27FC236}">
                <a16:creationId xmlns:a16="http://schemas.microsoft.com/office/drawing/2014/main" id="{BF2C02CE-60D3-4678-93AE-E8951558A851}"/>
              </a:ext>
            </a:extLst>
          </p:cNvPr>
          <p:cNvPicPr>
            <a:picLocks noChangeAspect="1" noChangeArrowheads="1"/>
          </p:cNvPicPr>
          <p:nvPr/>
        </p:nvPicPr>
        <p:blipFill>
          <a:blip r:embed="rId3" cstate="print"/>
          <a:stretch>
            <a:fillRect/>
          </a:stretch>
        </p:blipFill>
        <p:spPr bwMode="auto">
          <a:xfrm>
            <a:off x="6934200" y="1676400"/>
            <a:ext cx="4419600" cy="4011411"/>
          </a:xfrm>
          <a:prstGeom prst="rect">
            <a:avLst/>
          </a:prstGeom>
          <a:solidFill>
            <a:schemeClr val="accent6">
              <a:lumMod val="75000"/>
            </a:schemeClr>
          </a:solidFill>
          <a:ln w="38100">
            <a:noFill/>
          </a:ln>
          <a:extLst/>
        </p:spPr>
      </p:pic>
      <p:sp>
        <p:nvSpPr>
          <p:cNvPr id="2" name="Title 1"/>
          <p:cNvSpPr>
            <a:spLocks noGrp="1"/>
          </p:cNvSpPr>
          <p:nvPr>
            <p:ph type="title"/>
          </p:nvPr>
        </p:nvSpPr>
        <p:spPr>
          <a:xfrm>
            <a:off x="838200" y="0"/>
            <a:ext cx="10515600" cy="1046580"/>
          </a:xfrm>
          <a:solidFill>
            <a:schemeClr val="accent1"/>
          </a:solidFill>
        </p:spPr>
        <p:txBody>
          <a:bodyPr>
            <a:normAutofit/>
          </a:bodyPr>
          <a:lstStyle/>
          <a:p>
            <a:pPr algn="ctr"/>
            <a:r>
              <a:rPr lang="en-US" sz="4000" b="1" dirty="0">
                <a:solidFill>
                  <a:schemeClr val="bg1"/>
                </a:solidFill>
                <a:latin typeface="+mn-lt"/>
              </a:rPr>
              <a:t>Target Populations</a:t>
            </a:r>
          </a:p>
        </p:txBody>
      </p:sp>
      <p:sp>
        <p:nvSpPr>
          <p:cNvPr id="5" name="Content Placeholder 4"/>
          <p:cNvSpPr>
            <a:spLocks noGrp="1"/>
          </p:cNvSpPr>
          <p:nvPr>
            <p:ph sz="half" idx="1"/>
          </p:nvPr>
        </p:nvSpPr>
        <p:spPr>
          <a:xfrm>
            <a:off x="1066800" y="1847348"/>
            <a:ext cx="5638800" cy="2160004"/>
          </a:xfrm>
        </p:spPr>
        <p:txBody>
          <a:bodyPr>
            <a:normAutofit fontScale="77500" lnSpcReduction="20000"/>
          </a:bodyPr>
          <a:lstStyle/>
          <a:p>
            <a:r>
              <a:rPr lang="en-US" dirty="0"/>
              <a:t>Children 5yrs and under</a:t>
            </a:r>
          </a:p>
          <a:p>
            <a:r>
              <a:rPr lang="en-US" dirty="0"/>
              <a:t>Veterans</a:t>
            </a:r>
          </a:p>
          <a:p>
            <a:r>
              <a:rPr lang="en-US" dirty="0"/>
              <a:t>People with disabilities</a:t>
            </a:r>
          </a:p>
          <a:p>
            <a:r>
              <a:rPr lang="en-US" dirty="0"/>
              <a:t>Homeless</a:t>
            </a:r>
          </a:p>
          <a:p>
            <a:r>
              <a:rPr lang="en-US" dirty="0"/>
              <a:t>People living in rural America</a:t>
            </a:r>
          </a:p>
          <a:p>
            <a:r>
              <a:rPr lang="en-US" dirty="0"/>
              <a:t>Low income and underserved</a:t>
            </a:r>
          </a:p>
        </p:txBody>
      </p:sp>
      <p:sp>
        <p:nvSpPr>
          <p:cNvPr id="6" name="Content Placeholder 5"/>
          <p:cNvSpPr>
            <a:spLocks noGrp="1"/>
          </p:cNvSpPr>
          <p:nvPr>
            <p:ph sz="half" idx="2"/>
          </p:nvPr>
        </p:nvSpPr>
        <p:spPr>
          <a:xfrm>
            <a:off x="1066800" y="4038600"/>
            <a:ext cx="5638800" cy="2160004"/>
          </a:xfrm>
        </p:spPr>
        <p:txBody>
          <a:bodyPr>
            <a:normAutofit fontScale="77500" lnSpcReduction="20000"/>
          </a:bodyPr>
          <a:lstStyle/>
          <a:p>
            <a:r>
              <a:rPr lang="en-US" dirty="0"/>
              <a:t>Senior citizens</a:t>
            </a:r>
          </a:p>
          <a:p>
            <a:r>
              <a:rPr lang="en-US" dirty="0"/>
              <a:t>Migrant farm workers</a:t>
            </a:r>
          </a:p>
          <a:p>
            <a:r>
              <a:rPr lang="en-US" dirty="0"/>
              <a:t>Foreign Born - Immigrants</a:t>
            </a:r>
          </a:p>
          <a:p>
            <a:r>
              <a:rPr lang="en-US" dirty="0"/>
              <a:t>Persons with limited English proficiency</a:t>
            </a:r>
          </a:p>
          <a:p>
            <a:r>
              <a:rPr lang="en-US" dirty="0"/>
              <a:t>Renters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5B02A65-3D1E-45BD-9983-4ADAC5079F8B}" type="slidenum">
              <a:rPr lang="en-US" smtClean="0"/>
              <a:pPr/>
              <a:t>8</a:t>
            </a:fld>
            <a:endParaRPr lang="en-US" dirty="0"/>
          </a:p>
        </p:txBody>
      </p:sp>
    </p:spTree>
    <p:extLst>
      <p:ext uri="{BB962C8B-B14F-4D97-AF65-F5344CB8AC3E}">
        <p14:creationId xmlns:p14="http://schemas.microsoft.com/office/powerpoint/2010/main" val="3326787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8D70B121-56F4-4848-B38B-182089D909F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4" name="Straight Connector 33">
            <a:extLst>
              <a:ext uri="{FF2B5EF4-FFF2-40B4-BE49-F238E27FC236}">
                <a16:creationId xmlns:a16="http://schemas.microsoft.com/office/drawing/2014/main" id="{2D72A2C9-F3CA-4216-8BAD-FA4C970C3C4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963877"/>
            <a:ext cx="3494362" cy="4930246"/>
          </a:xfrm>
        </p:spPr>
        <p:txBody>
          <a:bodyPr>
            <a:normAutofit/>
          </a:bodyPr>
          <a:lstStyle/>
          <a:p>
            <a:pPr algn="r"/>
            <a:r>
              <a:rPr lang="en-US" dirty="0">
                <a:solidFill>
                  <a:schemeClr val="accent1"/>
                </a:solidFill>
              </a:rPr>
              <a:t>Census Data Are Used In Many Ways</a:t>
            </a:r>
          </a:p>
        </p:txBody>
      </p:sp>
      <p:sp>
        <p:nvSpPr>
          <p:cNvPr id="3" name="Content Placeholder 2"/>
          <p:cNvSpPr>
            <a:spLocks noGrp="1"/>
          </p:cNvSpPr>
          <p:nvPr>
            <p:ph idx="1"/>
          </p:nvPr>
        </p:nvSpPr>
        <p:spPr>
          <a:xfrm>
            <a:off x="4976031" y="1468358"/>
            <a:ext cx="6377769" cy="4930246"/>
          </a:xfrm>
        </p:spPr>
        <p:txBody>
          <a:bodyPr anchor="ctr">
            <a:normAutofit lnSpcReduction="10000"/>
          </a:bodyPr>
          <a:lstStyle/>
          <a:p>
            <a:endParaRPr lang="en-US" sz="2400" dirty="0"/>
          </a:p>
          <a:p>
            <a:pPr lvl="2">
              <a:lnSpc>
                <a:spcPct val="90000"/>
              </a:lnSpc>
            </a:pPr>
            <a:r>
              <a:rPr lang="en-US" altLang="en-US" dirty="0"/>
              <a:t>Forecasting of future transportation needs </a:t>
            </a:r>
          </a:p>
          <a:p>
            <a:pPr lvl="2">
              <a:lnSpc>
                <a:spcPct val="90000"/>
              </a:lnSpc>
            </a:pPr>
            <a:r>
              <a:rPr lang="en-US" altLang="en-US" dirty="0"/>
              <a:t>Determining areas eligible for housing assistance and rehabilitation loans</a:t>
            </a:r>
          </a:p>
          <a:p>
            <a:pPr lvl="2">
              <a:lnSpc>
                <a:spcPct val="90000"/>
              </a:lnSpc>
            </a:pPr>
            <a:r>
              <a:rPr lang="en-US" altLang="en-US" dirty="0"/>
              <a:t>Assisting tribal, federal, state and local governments in planning, and implementing programs and services in</a:t>
            </a:r>
            <a:r>
              <a:rPr lang="en-US" altLang="en-US" dirty="0">
                <a:solidFill>
                  <a:srgbClr val="009999"/>
                </a:solidFill>
              </a:rPr>
              <a:t>:</a:t>
            </a:r>
          </a:p>
          <a:p>
            <a:pPr lvl="3">
              <a:lnSpc>
                <a:spcPct val="90000"/>
              </a:lnSpc>
            </a:pPr>
            <a:r>
              <a:rPr lang="en-US" altLang="en-US" sz="1600" dirty="0"/>
              <a:t>Education</a:t>
            </a:r>
          </a:p>
          <a:p>
            <a:pPr lvl="3">
              <a:lnSpc>
                <a:spcPct val="90000"/>
              </a:lnSpc>
            </a:pPr>
            <a:r>
              <a:rPr lang="en-US" altLang="en-US" sz="1600" dirty="0"/>
              <a:t>Healthcare</a:t>
            </a:r>
          </a:p>
          <a:p>
            <a:pPr lvl="3">
              <a:lnSpc>
                <a:spcPct val="90000"/>
              </a:lnSpc>
            </a:pPr>
            <a:r>
              <a:rPr lang="en-US" altLang="en-US" sz="1600" dirty="0"/>
              <a:t>Transportation</a:t>
            </a:r>
          </a:p>
          <a:p>
            <a:pPr lvl="3">
              <a:lnSpc>
                <a:spcPct val="90000"/>
              </a:lnSpc>
            </a:pPr>
            <a:r>
              <a:rPr lang="en-US" altLang="en-US" sz="1600" dirty="0"/>
              <a:t>Social Services</a:t>
            </a:r>
          </a:p>
          <a:p>
            <a:pPr lvl="3">
              <a:lnSpc>
                <a:spcPct val="90000"/>
              </a:lnSpc>
            </a:pPr>
            <a:r>
              <a:rPr lang="en-US" altLang="en-US" sz="1600" dirty="0"/>
              <a:t>Emergency response</a:t>
            </a:r>
          </a:p>
          <a:p>
            <a:pPr lvl="2">
              <a:lnSpc>
                <a:spcPct val="90000"/>
              </a:lnSpc>
            </a:pPr>
            <a:r>
              <a:rPr lang="en-US" altLang="en-US" dirty="0"/>
              <a:t>Designing facilities for people with disabilities, the elderly and children</a:t>
            </a:r>
            <a:endParaRPr lang="en-US" altLang="en-US" sz="2000" dirty="0"/>
          </a:p>
          <a:p>
            <a:pPr marL="457200" lvl="1" indent="0">
              <a:buNone/>
            </a:pPr>
            <a:endParaRPr lang="en-US" sz="2400" dirty="0"/>
          </a:p>
          <a:p>
            <a:pPr lvl="1"/>
            <a:endParaRPr lang="en-US" sz="2400" dirty="0"/>
          </a:p>
          <a:p>
            <a:pPr lvl="1"/>
            <a:endParaRPr lang="en-US" sz="2400" dirty="0"/>
          </a:p>
          <a:p>
            <a:pPr lvl="1"/>
            <a:endParaRPr lang="en-US" sz="2400" dirty="0"/>
          </a:p>
          <a:p>
            <a:pPr marL="457200" lvl="1" indent="0">
              <a:buNone/>
            </a:pPr>
            <a:endParaRPr lang="en-US" sz="2400" dirty="0"/>
          </a:p>
        </p:txBody>
      </p:sp>
      <p:sp>
        <p:nvSpPr>
          <p:cNvPr id="5" name="Slide Number Placeholder 4"/>
          <p:cNvSpPr>
            <a:spLocks noGrp="1"/>
          </p:cNvSpPr>
          <p:nvPr>
            <p:ph type="sldNum" sz="quarter" idx="10"/>
          </p:nvPr>
        </p:nvSpPr>
        <p:spPr>
          <a:xfrm>
            <a:off x="10571516" y="6033479"/>
            <a:ext cx="782283"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25B02A65-3D1E-45BD-9983-4ADAC5079F8B}" type="slidenum">
              <a:rPr kumimoji="0" lang="en-US" sz="1050" b="0" i="0" u="none" strike="noStrike" kern="1200" cap="none" spc="0" normalizeH="0" baseline="0" noProof="0" smtClean="0">
                <a:ln>
                  <a:noFill/>
                </a:ln>
                <a:solidFill>
                  <a:prstClr val="black">
                    <a:alpha val="80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9</a:t>
            </a:fld>
            <a:endParaRPr kumimoji="0" lang="en-US" sz="1050" b="0" i="0" u="none" strike="noStrike" kern="1200" cap="none" spc="0" normalizeH="0" baseline="0" noProof="0">
              <a:ln>
                <a:noFill/>
              </a:ln>
              <a:solidFill>
                <a:prstClr val="black">
                  <a:alpha val="80000"/>
                </a:prstClr>
              </a:solidFill>
              <a:effectLst/>
              <a:uLnTx/>
              <a:uFillTx/>
              <a:latin typeface="Calibri"/>
              <a:ea typeface="+mn-ea"/>
              <a:cs typeface="+mn-cs"/>
            </a:endParaRPr>
          </a:p>
        </p:txBody>
      </p:sp>
    </p:spTree>
    <p:extLst>
      <p:ext uri="{BB962C8B-B14F-4D97-AF65-F5344CB8AC3E}">
        <p14:creationId xmlns:p14="http://schemas.microsoft.com/office/powerpoint/2010/main" val="41440489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HAPE_LOCKS" val="19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1566</Words>
  <Application>Microsoft Office PowerPoint</Application>
  <PresentationFormat>Widescreen</PresentationFormat>
  <Paragraphs>267</Paragraphs>
  <Slides>30</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Tahoma</vt:lpstr>
      <vt:lpstr>Office Theme</vt:lpstr>
      <vt:lpstr>PowerPoint Presentation</vt:lpstr>
      <vt:lpstr> Forming 2020 Census Complete Count Committees    </vt:lpstr>
      <vt:lpstr>PowerPoint Presentation</vt:lpstr>
      <vt:lpstr>The U.S. Constitution and Decennial Census</vt:lpstr>
      <vt:lpstr>Why We Ask You to Allocate Resources to the 2020 Census</vt:lpstr>
      <vt:lpstr>PowerPoint Presentation</vt:lpstr>
      <vt:lpstr>PowerPoint Presentation</vt:lpstr>
      <vt:lpstr>Target Populations</vt:lpstr>
      <vt:lpstr>Census Data Are Used In Many Ways</vt:lpstr>
      <vt:lpstr>Privacy and Confidentiality</vt:lpstr>
      <vt:lpstr>It is important to note that the Census Bureau: </vt:lpstr>
      <vt:lpstr>  New Initiatives for Census 2020   </vt:lpstr>
      <vt:lpstr>PowerPoint Presentation</vt:lpstr>
      <vt:lpstr>Complete Count Committees</vt:lpstr>
      <vt:lpstr>Complete Count Committees</vt:lpstr>
      <vt:lpstr>Get Organized Right NOW!</vt:lpstr>
      <vt:lpstr>What is the Structure of a CCC? </vt:lpstr>
      <vt:lpstr>CCC Chairs and Subcommittee Chairs</vt:lpstr>
      <vt:lpstr>Subcommittee Examples </vt:lpstr>
      <vt:lpstr>Local Government CCC’s</vt:lpstr>
      <vt:lpstr>Community-based CCC’s</vt:lpstr>
      <vt:lpstr>Explore the Response Outreach Area Mapper Web Application</vt:lpstr>
      <vt:lpstr>Subcommittee Worksheet</vt:lpstr>
      <vt:lpstr>How the Census Bureau Will Support You</vt:lpstr>
      <vt:lpstr>Prepare for 2020 Census, Now!</vt:lpstr>
      <vt:lpstr>PowerPoint Presentation</vt:lpstr>
      <vt:lpstr>PowerPoint Presentation</vt:lpstr>
      <vt:lpstr>Sources for Job Information</vt:lpstr>
      <vt:lpstr>Next Steps</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CAPE FEAR COUNCIL OF GOVERNMENTS</dc:title>
  <dc:creator>Wilhelmenia Rembert</dc:creator>
  <cp:lastModifiedBy>home</cp:lastModifiedBy>
  <cp:revision>27</cp:revision>
  <dcterms:created xsi:type="dcterms:W3CDTF">2019-05-14T22:09:00Z</dcterms:created>
  <dcterms:modified xsi:type="dcterms:W3CDTF">2019-06-02T21:51:32Z</dcterms:modified>
</cp:coreProperties>
</file>